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0"/>
  </p:notesMasterIdLst>
  <p:handoutMasterIdLst>
    <p:handoutMasterId r:id="rId21"/>
  </p:handoutMasterIdLst>
  <p:sldIdLst>
    <p:sldId id="261" r:id="rId5"/>
    <p:sldId id="265" r:id="rId6"/>
    <p:sldId id="276" r:id="rId7"/>
    <p:sldId id="275" r:id="rId8"/>
    <p:sldId id="262" r:id="rId9"/>
    <p:sldId id="274" r:id="rId10"/>
    <p:sldId id="263" r:id="rId11"/>
    <p:sldId id="266" r:id="rId12"/>
    <p:sldId id="273" r:id="rId13"/>
    <p:sldId id="269" r:id="rId14"/>
    <p:sldId id="268" r:id="rId15"/>
    <p:sldId id="267" r:id="rId16"/>
    <p:sldId id="271" r:id="rId17"/>
    <p:sldId id="270" r:id="rId18"/>
    <p:sldId id="272" r:id="rId19"/>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76" d="100"/>
          <a:sy n="76" d="100"/>
        </p:scale>
        <p:origin x="432" y="96"/>
      </p:cViewPr>
      <p:guideLst/>
    </p:cSldViewPr>
  </p:slideViewPr>
  <p:notesTextViewPr>
    <p:cViewPr>
      <p:scale>
        <a:sx n="1" d="1"/>
        <a:sy n="1" d="1"/>
      </p:scale>
      <p:origin x="0" y="0"/>
    </p:cViewPr>
  </p:notesTextViewPr>
  <p:notesViewPr>
    <p:cSldViewPr snapToGrid="0">
      <p:cViewPr varScale="1">
        <p:scale>
          <a:sx n="83" d="100"/>
          <a:sy n="83" d="100"/>
        </p:scale>
        <p:origin x="307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5677BFC-107F-4AED-9F5D-C911589288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A52212A0-5E65-4FA6-83D1-6A39C600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E03DF9-6A8C-4907-8941-A41B1558424B}" type="datetime1">
              <a:rPr lang="fr-FR" smtClean="0"/>
              <a:t>13/12/2023</a:t>
            </a:fld>
            <a:endParaRPr lang="fr-FR"/>
          </a:p>
        </p:txBody>
      </p:sp>
      <p:sp>
        <p:nvSpPr>
          <p:cNvPr id="4" name="Espace réservé du pied de page 3">
            <a:extLst>
              <a:ext uri="{FF2B5EF4-FFF2-40B4-BE49-F238E27FC236}">
                <a16:creationId xmlns:a16="http://schemas.microsoft.com/office/drawing/2014/main" id="{D15FA2E0-E01E-4F8F-AA28-D19E6F34CE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1F23010C-A50A-420C-B820-A6E3C09B38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1CEFF3-FEEA-4959-B495-0CD129950C62}" type="slidenum">
              <a:rPr lang="fr-FR" smtClean="0"/>
              <a:t>‹N°›</a:t>
            </a:fld>
            <a:endParaRPr lang="fr-FR"/>
          </a:p>
        </p:txBody>
      </p:sp>
    </p:spTree>
    <p:extLst>
      <p:ext uri="{BB962C8B-B14F-4D97-AF65-F5344CB8AC3E}">
        <p14:creationId xmlns:p14="http://schemas.microsoft.com/office/powerpoint/2010/main" val="5522850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5E2815B-D235-4494-BE43-8440AAA8EF67}" type="datetime1">
              <a:rPr lang="fr-FR" noProof="0" smtClean="0"/>
              <a:t>13/12/2023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fr-FR" noProof="0" smtClean="0"/>
              <a:t>‹N°›</a:t>
            </a:fld>
            <a:endParaRPr lang="fr-FR"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1</a:t>
            </a:fld>
            <a:endParaRPr lang="fr-FR"/>
          </a:p>
        </p:txBody>
      </p:sp>
    </p:spTree>
    <p:extLst>
      <p:ext uri="{BB962C8B-B14F-4D97-AF65-F5344CB8AC3E}">
        <p14:creationId xmlns:p14="http://schemas.microsoft.com/office/powerpoint/2010/main" val="1353983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11</a:t>
            </a:fld>
            <a:endParaRPr lang="fr-FR"/>
          </a:p>
        </p:txBody>
      </p:sp>
    </p:spTree>
    <p:extLst>
      <p:ext uri="{BB962C8B-B14F-4D97-AF65-F5344CB8AC3E}">
        <p14:creationId xmlns:p14="http://schemas.microsoft.com/office/powerpoint/2010/main" val="3760258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12</a:t>
            </a:fld>
            <a:endParaRPr lang="fr-FR"/>
          </a:p>
        </p:txBody>
      </p:sp>
    </p:spTree>
    <p:extLst>
      <p:ext uri="{BB962C8B-B14F-4D97-AF65-F5344CB8AC3E}">
        <p14:creationId xmlns:p14="http://schemas.microsoft.com/office/powerpoint/2010/main" val="1125579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13</a:t>
            </a:fld>
            <a:endParaRPr lang="fr-FR"/>
          </a:p>
        </p:txBody>
      </p:sp>
    </p:spTree>
    <p:extLst>
      <p:ext uri="{BB962C8B-B14F-4D97-AF65-F5344CB8AC3E}">
        <p14:creationId xmlns:p14="http://schemas.microsoft.com/office/powerpoint/2010/main" val="819697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14</a:t>
            </a:fld>
            <a:endParaRPr lang="fr-FR"/>
          </a:p>
        </p:txBody>
      </p:sp>
    </p:spTree>
    <p:extLst>
      <p:ext uri="{BB962C8B-B14F-4D97-AF65-F5344CB8AC3E}">
        <p14:creationId xmlns:p14="http://schemas.microsoft.com/office/powerpoint/2010/main" val="121106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15</a:t>
            </a:fld>
            <a:endParaRPr lang="fr-FR"/>
          </a:p>
        </p:txBody>
      </p:sp>
    </p:spTree>
    <p:extLst>
      <p:ext uri="{BB962C8B-B14F-4D97-AF65-F5344CB8AC3E}">
        <p14:creationId xmlns:p14="http://schemas.microsoft.com/office/powerpoint/2010/main" val="1768876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2</a:t>
            </a:fld>
            <a:endParaRPr lang="fr-FR"/>
          </a:p>
        </p:txBody>
      </p:sp>
    </p:spTree>
    <p:extLst>
      <p:ext uri="{BB962C8B-B14F-4D97-AF65-F5344CB8AC3E}">
        <p14:creationId xmlns:p14="http://schemas.microsoft.com/office/powerpoint/2010/main" val="735851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4</a:t>
            </a:fld>
            <a:endParaRPr lang="fr-FR"/>
          </a:p>
        </p:txBody>
      </p:sp>
    </p:spTree>
    <p:extLst>
      <p:ext uri="{BB962C8B-B14F-4D97-AF65-F5344CB8AC3E}">
        <p14:creationId xmlns:p14="http://schemas.microsoft.com/office/powerpoint/2010/main" val="1787689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5</a:t>
            </a:fld>
            <a:endParaRPr lang="fr-FR"/>
          </a:p>
        </p:txBody>
      </p:sp>
    </p:spTree>
    <p:extLst>
      <p:ext uri="{BB962C8B-B14F-4D97-AF65-F5344CB8AC3E}">
        <p14:creationId xmlns:p14="http://schemas.microsoft.com/office/powerpoint/2010/main" val="485960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6</a:t>
            </a:fld>
            <a:endParaRPr lang="fr-FR"/>
          </a:p>
        </p:txBody>
      </p:sp>
    </p:spTree>
    <p:extLst>
      <p:ext uri="{BB962C8B-B14F-4D97-AF65-F5344CB8AC3E}">
        <p14:creationId xmlns:p14="http://schemas.microsoft.com/office/powerpoint/2010/main" val="783255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7</a:t>
            </a:fld>
            <a:endParaRPr lang="fr-FR"/>
          </a:p>
        </p:txBody>
      </p:sp>
    </p:spTree>
    <p:extLst>
      <p:ext uri="{BB962C8B-B14F-4D97-AF65-F5344CB8AC3E}">
        <p14:creationId xmlns:p14="http://schemas.microsoft.com/office/powerpoint/2010/main" val="3886942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8</a:t>
            </a:fld>
            <a:endParaRPr lang="fr-FR"/>
          </a:p>
        </p:txBody>
      </p:sp>
    </p:spTree>
    <p:extLst>
      <p:ext uri="{BB962C8B-B14F-4D97-AF65-F5344CB8AC3E}">
        <p14:creationId xmlns:p14="http://schemas.microsoft.com/office/powerpoint/2010/main" val="615879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9</a:t>
            </a:fld>
            <a:endParaRPr lang="fr-FR"/>
          </a:p>
        </p:txBody>
      </p:sp>
    </p:spTree>
    <p:extLst>
      <p:ext uri="{BB962C8B-B14F-4D97-AF65-F5344CB8AC3E}">
        <p14:creationId xmlns:p14="http://schemas.microsoft.com/office/powerpoint/2010/main" val="179841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10</a:t>
            </a:fld>
            <a:endParaRPr lang="fr-FR"/>
          </a:p>
        </p:txBody>
      </p:sp>
    </p:spTree>
    <p:extLst>
      <p:ext uri="{BB962C8B-B14F-4D97-AF65-F5344CB8AC3E}">
        <p14:creationId xmlns:p14="http://schemas.microsoft.com/office/powerpoint/2010/main" val="27799476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Imag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e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orme lib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e lib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orme lib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e lib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e lib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e lib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orme lib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orme lib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orme lib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e lib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e lib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e lib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e lib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e lib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e lib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e lib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e lib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e lib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orme lib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orme lib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e lib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e lib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e lib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orme lib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orme lib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e lib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orme lib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e lib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e lib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e lib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e lib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e lib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e lib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orme lib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orme lib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orme lib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orme lib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orme lib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orme lib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orme lib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orme lib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orme lib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orme lib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orme lib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orme lib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orme lib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orme lib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orme lib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orme lib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orme lib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re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fr-FR" noProof="0"/>
              <a:t>Modifiez le style du titre</a:t>
            </a:r>
          </a:p>
        </p:txBody>
      </p:sp>
      <p:sp>
        <p:nvSpPr>
          <p:cNvPr id="3" name="Sous-titre 2"/>
          <p:cNvSpPr>
            <a:spLocks noGrp="1"/>
          </p:cNvSpPr>
          <p:nvPr>
            <p:ph type="subTitle" idx="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p:cNvSpPr>
            <a:spLocks noGrp="1"/>
          </p:cNvSpPr>
          <p:nvPr>
            <p:ph type="dt" sz="half" idx="10"/>
          </p:nvPr>
        </p:nvSpPr>
        <p:spPr>
          <a:xfrm>
            <a:off x="7077511" y="5410201"/>
            <a:ext cx="2743200" cy="365125"/>
          </a:xfrm>
        </p:spPr>
        <p:txBody>
          <a:bodyPr rtlCol="0"/>
          <a:lstStyle/>
          <a:p>
            <a:pPr rtl="0"/>
            <a:fld id="{CDB5D7B3-3D7C-40B9-8E18-151FF17F3F21}" type="datetime1">
              <a:rPr lang="fr-FR" noProof="0" smtClean="0"/>
              <a:t>13/12/2023</a:t>
            </a:fld>
            <a:endParaRPr lang="fr-FR" noProof="0"/>
          </a:p>
        </p:txBody>
      </p:sp>
      <p:sp>
        <p:nvSpPr>
          <p:cNvPr id="5" name="Espace réservé du pied de page 4"/>
          <p:cNvSpPr>
            <a:spLocks noGrp="1"/>
          </p:cNvSpPr>
          <p:nvPr>
            <p:ph type="ftr" sz="quarter" idx="11"/>
          </p:nvPr>
        </p:nvSpPr>
        <p:spPr>
          <a:xfrm>
            <a:off x="1876424" y="5410201"/>
            <a:ext cx="5124886" cy="365125"/>
          </a:xfrm>
        </p:spPr>
        <p:txBody>
          <a:bodyPr rtlCol="0"/>
          <a:lstStyle/>
          <a:p>
            <a:pPr rtl="0"/>
            <a:endParaRPr lang="fr-FR" noProof="0"/>
          </a:p>
        </p:txBody>
      </p:sp>
      <p:sp>
        <p:nvSpPr>
          <p:cNvPr id="6" name="Espace réservé du numéro de diapositive 5"/>
          <p:cNvSpPr>
            <a:spLocks noGrp="1"/>
          </p:cNvSpPr>
          <p:nvPr>
            <p:ph type="sldNum" sz="quarter" idx="12"/>
          </p:nvPr>
        </p:nvSpPr>
        <p:spPr>
          <a:xfrm>
            <a:off x="9896911" y="5410199"/>
            <a:ext cx="771089" cy="365125"/>
          </a:xfrm>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10" y="4304664"/>
            <a:ext cx="9912355" cy="819355"/>
          </a:xfrm>
        </p:spPr>
        <p:txBody>
          <a:bodyPr rtlCol="0" anchor="b">
            <a:normAutofit/>
          </a:bodyPr>
          <a:lstStyle>
            <a:lvl1pPr>
              <a:defRPr sz="320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fr-FR" noProof="0"/>
              <a:t>Cliquez sur l’icône pour ajouter une image</a:t>
            </a:r>
          </a:p>
        </p:txBody>
      </p:sp>
      <p:sp>
        <p:nvSpPr>
          <p:cNvPr id="4" name="Espace réservé du texte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à la date 4"/>
          <p:cNvSpPr>
            <a:spLocks noGrp="1"/>
          </p:cNvSpPr>
          <p:nvPr>
            <p:ph type="dt" sz="half" idx="10"/>
          </p:nvPr>
        </p:nvSpPr>
        <p:spPr/>
        <p:txBody>
          <a:bodyPr rtlCol="0"/>
          <a:lstStyle/>
          <a:p>
            <a:pPr rtl="0"/>
            <a:fld id="{1A2657F4-51E4-458B-943C-697D1770DFE6}" type="datetime1">
              <a:rPr lang="fr-FR" noProof="0" smtClean="0"/>
              <a:t>13/12/2023</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56" y="609600"/>
            <a:ext cx="9905955" cy="3429000"/>
          </a:xfrm>
        </p:spPr>
        <p:txBody>
          <a:bodyPr rtlCol="0" anchor="ctr">
            <a:normAutofit/>
          </a:bodyPr>
          <a:lstStyle>
            <a:lvl1pPr>
              <a:defRPr sz="3600"/>
            </a:lvl1pPr>
          </a:lstStyle>
          <a:p>
            <a:pPr rtl="0"/>
            <a:r>
              <a:rPr lang="fr-FR" noProof="0"/>
              <a:t>Modifiez le style du titre</a:t>
            </a:r>
          </a:p>
        </p:txBody>
      </p:sp>
      <p:sp>
        <p:nvSpPr>
          <p:cNvPr id="4" name="Espace réservé du texte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à la date 4"/>
          <p:cNvSpPr>
            <a:spLocks noGrp="1"/>
          </p:cNvSpPr>
          <p:nvPr>
            <p:ph type="dt" sz="half" idx="10"/>
          </p:nvPr>
        </p:nvSpPr>
        <p:spPr/>
        <p:txBody>
          <a:bodyPr rtlCol="0"/>
          <a:lstStyle/>
          <a:p>
            <a:pPr rtl="0"/>
            <a:fld id="{E10D22D1-3854-40D1-BAA2-91B6F62546FA}" type="datetime1">
              <a:rPr lang="fr-FR" noProof="0" smtClean="0"/>
              <a:t>13/12/2023</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446212" y="609599"/>
            <a:ext cx="9302752" cy="2748429"/>
          </a:xfrm>
        </p:spPr>
        <p:txBody>
          <a:bodyPr rtlCol="0" anchor="ctr">
            <a:normAutofit/>
          </a:bodyPr>
          <a:lstStyle>
            <a:lvl1pPr>
              <a:defRPr sz="3600"/>
            </a:lvl1pPr>
          </a:lstStyle>
          <a:p>
            <a:pPr rtl="0"/>
            <a:r>
              <a:rPr lang="fr-FR" noProof="0"/>
              <a:t>Modifiez le style du titre</a:t>
            </a:r>
          </a:p>
        </p:txBody>
      </p:sp>
      <p:sp>
        <p:nvSpPr>
          <p:cNvPr id="12" name="Espace réservé du texte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4" name="Espace réservé du texte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à la date 4"/>
          <p:cNvSpPr>
            <a:spLocks noGrp="1"/>
          </p:cNvSpPr>
          <p:nvPr>
            <p:ph type="dt" sz="half" idx="10"/>
          </p:nvPr>
        </p:nvSpPr>
        <p:spPr/>
        <p:txBody>
          <a:bodyPr rtlCol="0"/>
          <a:lstStyle/>
          <a:p>
            <a:pPr rtl="0"/>
            <a:fld id="{0AE2D1F5-8F10-4BD9-8A6F-512700AF906A}" type="datetime1">
              <a:rPr lang="fr-FR" noProof="0" smtClean="0"/>
              <a:t>13/12/2023</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
        <p:nvSpPr>
          <p:cNvPr id="60" name="Zone de texte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61" name="Zone de texte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professionnelle">
    <p:spTree>
      <p:nvGrpSpPr>
        <p:cNvPr id="1" name=""/>
        <p:cNvGrpSpPr/>
        <p:nvPr/>
      </p:nvGrpSpPr>
      <p:grpSpPr>
        <a:xfrm>
          <a:off x="0" y="0"/>
          <a:ext cx="0" cy="0"/>
          <a:chOff x="0" y="0"/>
          <a:chExt cx="0" cy="0"/>
        </a:xfrm>
      </p:grpSpPr>
      <p:sp>
        <p:nvSpPr>
          <p:cNvPr id="2" name="Titre 1"/>
          <p:cNvSpPr>
            <a:spLocks noGrp="1"/>
          </p:cNvSpPr>
          <p:nvPr>
            <p:ph type="title"/>
          </p:nvPr>
        </p:nvSpPr>
        <p:spPr>
          <a:xfrm>
            <a:off x="1141410" y="2134041"/>
            <a:ext cx="9906001" cy="2511835"/>
          </a:xfrm>
        </p:spPr>
        <p:txBody>
          <a:bodyPr rtlCol="0" anchor="b">
            <a:normAutofit/>
          </a:bodyPr>
          <a:lstStyle>
            <a:lvl1pPr>
              <a:defRPr sz="3600"/>
            </a:lvl1pPr>
          </a:lstStyle>
          <a:p>
            <a:pPr rtl="0"/>
            <a:r>
              <a:rPr lang="fr-FR" noProof="0"/>
              <a:t>Modifiez le style du titre</a:t>
            </a:r>
          </a:p>
        </p:txBody>
      </p:sp>
      <p:sp>
        <p:nvSpPr>
          <p:cNvPr id="4" name="Espace réservé du texte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à la date 4"/>
          <p:cNvSpPr>
            <a:spLocks noGrp="1"/>
          </p:cNvSpPr>
          <p:nvPr>
            <p:ph type="dt" sz="half" idx="10"/>
          </p:nvPr>
        </p:nvSpPr>
        <p:spPr/>
        <p:txBody>
          <a:bodyPr rtlCol="0"/>
          <a:lstStyle/>
          <a:p>
            <a:pPr rtl="0"/>
            <a:fld id="{7F4555DA-7E17-4CF3-8CD6-4BE27CC3E0B7}" type="datetime1">
              <a:rPr lang="fr-FR" noProof="0" smtClean="0"/>
              <a:t>13/12/2023</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re 1"/>
          <p:cNvSpPr>
            <a:spLocks noGrp="1"/>
          </p:cNvSpPr>
          <p:nvPr>
            <p:ph type="title"/>
          </p:nvPr>
        </p:nvSpPr>
        <p:spPr>
          <a:xfrm>
            <a:off x="1141413" y="609600"/>
            <a:ext cx="9905998" cy="1905000"/>
          </a:xfrm>
        </p:spPr>
        <p:txBody>
          <a:bodyPr rtlCol="0"/>
          <a:lstStyle/>
          <a:p>
            <a:pPr rtl="0"/>
            <a:r>
              <a:rPr lang="fr-FR" noProof="0"/>
              <a:t>Modifiez le style du titre</a:t>
            </a:r>
          </a:p>
        </p:txBody>
      </p:sp>
      <p:sp>
        <p:nvSpPr>
          <p:cNvPr id="7" name="Espace réservé du texte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8" name="Espace réservé du texte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9" name="Espace réservé du texte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10" name="Espace réservé du texte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11" name="Espace réservé du texte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12" name="Espace réservé du texte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3" name="Espace réservé de la date 2"/>
          <p:cNvSpPr>
            <a:spLocks noGrp="1"/>
          </p:cNvSpPr>
          <p:nvPr>
            <p:ph type="dt" sz="half" idx="10"/>
          </p:nvPr>
        </p:nvSpPr>
        <p:spPr/>
        <p:txBody>
          <a:bodyPr rtlCol="0"/>
          <a:lstStyle/>
          <a:p>
            <a:pPr rtl="0"/>
            <a:fld id="{DAE211C0-06EF-4BF6-9A28-26F4DA08A46F}" type="datetime1">
              <a:rPr lang="fr-FR" noProof="0" smtClean="0"/>
              <a:t>13/12/2023</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nne 3 images">
    <p:spTree>
      <p:nvGrpSpPr>
        <p:cNvPr id="1" name=""/>
        <p:cNvGrpSpPr/>
        <p:nvPr/>
      </p:nvGrpSpPr>
      <p:grpSpPr>
        <a:xfrm>
          <a:off x="0" y="0"/>
          <a:ext cx="0" cy="0"/>
          <a:chOff x="0" y="0"/>
          <a:chExt cx="0" cy="0"/>
        </a:xfrm>
      </p:grpSpPr>
      <p:sp>
        <p:nvSpPr>
          <p:cNvPr id="30" name="Titre 1"/>
          <p:cNvSpPr>
            <a:spLocks noGrp="1"/>
          </p:cNvSpPr>
          <p:nvPr>
            <p:ph type="title"/>
          </p:nvPr>
        </p:nvSpPr>
        <p:spPr>
          <a:xfrm>
            <a:off x="1141411" y="609600"/>
            <a:ext cx="9905999" cy="1905000"/>
          </a:xfrm>
        </p:spPr>
        <p:txBody>
          <a:bodyPr rtlCol="0"/>
          <a:lstStyle/>
          <a:p>
            <a:pPr rtl="0"/>
            <a:r>
              <a:rPr lang="fr-FR" noProof="0"/>
              <a:t>Modifiez le style du titre</a:t>
            </a:r>
          </a:p>
        </p:txBody>
      </p:sp>
      <p:sp>
        <p:nvSpPr>
          <p:cNvPr id="19" name="Espace réservé du texte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0" name="Espace réservé d’image 2"/>
          <p:cNvSpPr>
            <a:spLocks noGrp="1" noChangeAspect="1"/>
          </p:cNvSpPr>
          <p:nvPr>
            <p:ph type="pic" idx="15" hasCustomPrompt="1"/>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1" name="Espace réservé du texte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22" name="Espace réservé du texte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23" name="Espace réservé d’image 2"/>
          <p:cNvSpPr>
            <a:spLocks noGrp="1" noChangeAspect="1"/>
          </p:cNvSpPr>
          <p:nvPr>
            <p:ph type="pic" idx="21" hasCustomPrompt="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4" name="Espace réservé du texte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25" name="Espace réservé du texte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26" name="Espace réservé d’image 2"/>
          <p:cNvSpPr>
            <a:spLocks noGrp="1" noChangeAspect="1"/>
          </p:cNvSpPr>
          <p:nvPr>
            <p:ph type="pic" idx="22" hasCustomPrompt="1"/>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7" name="Espace réservé du texte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3" name="Espace réservé de la date 2"/>
          <p:cNvSpPr>
            <a:spLocks noGrp="1"/>
          </p:cNvSpPr>
          <p:nvPr>
            <p:ph type="dt" sz="half" idx="10"/>
          </p:nvPr>
        </p:nvSpPr>
        <p:spPr/>
        <p:txBody>
          <a:bodyPr rtlCol="0"/>
          <a:lstStyle/>
          <a:p>
            <a:pPr rtl="0"/>
            <a:fld id="{C960C2D5-AD8E-4F85-BD51-E204FFC9518B}" type="datetime1">
              <a:rPr lang="fr-FR" noProof="0" smtClean="0"/>
              <a:t>13/12/2023</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nchor="t"/>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à la date 3"/>
          <p:cNvSpPr>
            <a:spLocks noGrp="1"/>
          </p:cNvSpPr>
          <p:nvPr>
            <p:ph type="dt" sz="half" idx="10"/>
          </p:nvPr>
        </p:nvSpPr>
        <p:spPr/>
        <p:txBody>
          <a:bodyPr rtlCol="0"/>
          <a:lstStyle/>
          <a:p>
            <a:pPr rtl="0"/>
            <a:fld id="{528AB8BD-EE51-49DA-A737-A7C2B50704A8}" type="datetime1">
              <a:rPr lang="fr-FR" noProof="0" smtClean="0"/>
              <a:t>13/12/2023</a:t>
            </a:fld>
            <a:endParaRPr lang="fr-FR" noProof="0"/>
          </a:p>
        </p:txBody>
      </p:sp>
      <p:sp>
        <p:nvSpPr>
          <p:cNvPr id="5" name="Espace réservé a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042400" y="609599"/>
            <a:ext cx="2005011" cy="5181601"/>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1141410" y="609599"/>
            <a:ext cx="7748590" cy="5181601"/>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263DDEC2-4816-4932-A4C1-F2D3A44A0D49}" type="datetime1">
              <a:rPr lang="fr-FR" noProof="0" smtClean="0"/>
              <a:t>13/12/2023</a:t>
            </a:fld>
            <a:endParaRPr lang="fr-FR" noProof="0"/>
          </a:p>
        </p:txBody>
      </p:sp>
      <p:sp>
        <p:nvSpPr>
          <p:cNvPr id="5" name="Espace réservé a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à la date 3"/>
          <p:cNvSpPr>
            <a:spLocks noGrp="1"/>
          </p:cNvSpPr>
          <p:nvPr>
            <p:ph type="dt" sz="half" idx="10"/>
          </p:nvPr>
        </p:nvSpPr>
        <p:spPr/>
        <p:txBody>
          <a:bodyPr rtlCol="0"/>
          <a:lstStyle/>
          <a:p>
            <a:pPr rtl="0"/>
            <a:fld id="{56F7843B-CE85-4D1F-8CC0-D044757FC283}" type="datetime1">
              <a:rPr lang="fr-FR" noProof="0" smtClean="0"/>
              <a:t>13/12/2023</a:t>
            </a:fld>
            <a:endParaRPr lang="fr-FR" noProof="0"/>
          </a:p>
        </p:txBody>
      </p:sp>
      <p:sp>
        <p:nvSpPr>
          <p:cNvPr id="5" name="Espace réservé a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141411" y="1419226"/>
            <a:ext cx="9906000" cy="2852737"/>
          </a:xfrm>
        </p:spPr>
        <p:txBody>
          <a:bodyPr rtlCol="0" anchor="b">
            <a:normAutofit/>
          </a:bodyPr>
          <a:lstStyle>
            <a:lvl1pPr>
              <a:defRPr sz="3600"/>
            </a:lvl1pPr>
          </a:lstStyle>
          <a:p>
            <a:pPr rtl="0"/>
            <a:r>
              <a:rPr lang="fr-FR" noProof="0"/>
              <a:t>Modifiez le style du titre</a:t>
            </a:r>
          </a:p>
        </p:txBody>
      </p:sp>
      <p:sp>
        <p:nvSpPr>
          <p:cNvPr id="3" name="Espace réservé du texte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0D36E763-58A2-4DB7-8BEC-56F43F326278}" type="datetime1">
              <a:rPr lang="fr-FR" noProof="0" smtClean="0"/>
              <a:t>13/12/2023</a:t>
            </a:fld>
            <a:endParaRPr lang="fr-FR" noProof="0"/>
          </a:p>
        </p:txBody>
      </p:sp>
      <p:sp>
        <p:nvSpPr>
          <p:cNvPr id="5" name="Espace réservé a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141410" y="2249486"/>
            <a:ext cx="4878389" cy="3541714"/>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72200" y="2249486"/>
            <a:ext cx="4875211" cy="3541714"/>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à la date 4"/>
          <p:cNvSpPr>
            <a:spLocks noGrp="1"/>
          </p:cNvSpPr>
          <p:nvPr>
            <p:ph type="dt" sz="half" idx="10"/>
          </p:nvPr>
        </p:nvSpPr>
        <p:spPr/>
        <p:txBody>
          <a:bodyPr rtlCol="0"/>
          <a:lstStyle/>
          <a:p>
            <a:pPr rtl="0"/>
            <a:fld id="{11E01416-A2B6-411A-9E8A-3E45F05BC40F}" type="datetime1">
              <a:rPr lang="fr-FR" noProof="0" smtClean="0"/>
              <a:t>13/12/2023</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141411" y="619126"/>
            <a:ext cx="9906000" cy="1477961"/>
          </a:xfrm>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141410" y="3073397"/>
            <a:ext cx="4878391" cy="2717801"/>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6172200" y="3073397"/>
            <a:ext cx="4875210" cy="2717801"/>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5A6731B3-7F4D-4772-9C3A-49F819CF6856}" type="datetime1">
              <a:rPr lang="fr-FR" noProof="0" smtClean="0"/>
              <a:t>13/12/2023</a:t>
            </a:fld>
            <a:endParaRPr lang="fr-FR" noProof="0"/>
          </a:p>
        </p:txBody>
      </p:sp>
      <p:sp>
        <p:nvSpPr>
          <p:cNvPr id="8" name="Espace réservé a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à la date 2"/>
          <p:cNvSpPr>
            <a:spLocks noGrp="1"/>
          </p:cNvSpPr>
          <p:nvPr>
            <p:ph type="dt" sz="half" idx="10"/>
          </p:nvPr>
        </p:nvSpPr>
        <p:spPr/>
        <p:txBody>
          <a:bodyPr rtlCol="0"/>
          <a:lstStyle/>
          <a:p>
            <a:pPr rtl="0"/>
            <a:fld id="{4BB070DA-01CF-4BFE-A6E2-333C4A04D74E}" type="datetime1">
              <a:rPr lang="fr-FR" noProof="0" smtClean="0"/>
              <a:t>13/12/2023</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239ECC53-48A5-4CEE-9206-CA851ADF3E51}" type="datetime1">
              <a:rPr lang="fr-FR" noProof="0" smtClean="0"/>
              <a:t>13/12/2023</a:t>
            </a:fld>
            <a:endParaRPr lang="fr-FR" noProof="0"/>
          </a:p>
        </p:txBody>
      </p:sp>
      <p:sp>
        <p:nvSpPr>
          <p:cNvPr id="3" name="Espace réservé a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6705" y="609601"/>
            <a:ext cx="3856037" cy="1639884"/>
          </a:xfrm>
        </p:spPr>
        <p:txBody>
          <a:bodyPr rtlCol="0" anchor="b"/>
          <a:lstStyle>
            <a:lvl1pPr>
              <a:defRPr sz="3200"/>
            </a:lvl1pPr>
          </a:lstStyle>
          <a:p>
            <a:pPr rtl="0"/>
            <a:r>
              <a:rPr lang="fr-FR" noProof="0"/>
              <a:t>Modifiez le style du titre</a:t>
            </a:r>
          </a:p>
        </p:txBody>
      </p:sp>
      <p:sp>
        <p:nvSpPr>
          <p:cNvPr id="3" name="Espace réservé du contenu 2"/>
          <p:cNvSpPr>
            <a:spLocks noGrp="1"/>
          </p:cNvSpPr>
          <p:nvPr>
            <p:ph idx="1" hasCustomPrompt="1"/>
          </p:nvPr>
        </p:nvSpPr>
        <p:spPr>
          <a:xfrm>
            <a:off x="5156200" y="592666"/>
            <a:ext cx="5891209" cy="5198534"/>
          </a:xfrm>
        </p:spPr>
        <p:txBody>
          <a:bodyPr rtlCol="0" anchor="ct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F6778F6C-6FE2-474D-A3F0-661A2316902B}" type="datetime1">
              <a:rPr lang="fr-FR" noProof="0" smtClean="0"/>
              <a:t>13/12/2023</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13" y="609600"/>
            <a:ext cx="5934508" cy="1639886"/>
          </a:xfrm>
        </p:spPr>
        <p:txBody>
          <a:bodyPr rtlCol="0" anchor="b"/>
          <a:lstStyle>
            <a:lvl1pPr>
              <a:defRPr sz="320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à la date 4"/>
          <p:cNvSpPr>
            <a:spLocks noGrp="1"/>
          </p:cNvSpPr>
          <p:nvPr>
            <p:ph type="dt" sz="half" idx="10"/>
          </p:nvPr>
        </p:nvSpPr>
        <p:spPr/>
        <p:txBody>
          <a:bodyPr rtlCol="0"/>
          <a:lstStyle/>
          <a:p>
            <a:pPr rtl="0"/>
            <a:fld id="{0053FA6A-77C6-47AA-BF52-2897BA8793C6}" type="datetime1">
              <a:rPr lang="fr-FR" noProof="0" smtClean="0"/>
              <a:t>13/12/2023</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e 7"/>
          <p:cNvGrpSpPr/>
          <p:nvPr/>
        </p:nvGrpSpPr>
        <p:grpSpPr>
          <a:xfrm>
            <a:off x="-14288" y="0"/>
            <a:ext cx="12053888" cy="6858001"/>
            <a:chOff x="-14288" y="0"/>
            <a:chExt cx="12053888" cy="6858001"/>
          </a:xfrm>
        </p:grpSpPr>
        <p:grpSp>
          <p:nvGrpSpPr>
            <p:cNvPr id="9" name="Groupe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orme lib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e lib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e lib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e lib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e lib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e lib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e lib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e lib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e lib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e lib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g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e lib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e lib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e lib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e lib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orme lib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e lib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orme lib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orme lib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e lib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e lib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e lib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e lib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e lib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e lib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e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orme lib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orme lib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orme lib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e lib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orme lib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orme lib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e lib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e lib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e lib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Espace réservé du titre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fr-FR" noProof="0"/>
          </a:p>
        </p:txBody>
      </p:sp>
      <p:sp>
        <p:nvSpPr>
          <p:cNvPr id="3" name="Espace réservé du texte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05D10F8F-F611-4534-927B-E7BD3334945A}" type="datetime1">
              <a:rPr lang="fr-FR" noProof="0" smtClean="0"/>
              <a:t>13/12/2023</a:t>
            </a:fld>
            <a:endParaRPr lang="fr-FR" noProof="0" dirty="0"/>
          </a:p>
        </p:txBody>
      </p:sp>
      <p:sp>
        <p:nvSpPr>
          <p:cNvPr id="5" name="Espace réservé du pied de page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fr-FR" noProof="0" smtClean="0"/>
              <a:pPr rtl="0"/>
              <a:t>‹N°›</a:t>
            </a:fld>
            <a:endParaRPr lang="fr-FR"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2.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2.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5.xml"/><Relationship Id="rId3" Type="http://schemas.openxmlformats.org/officeDocument/2006/relationships/image" Target="../media/image1.jpeg"/><Relationship Id="rId7" Type="http://schemas.openxmlformats.org/officeDocument/2006/relationships/slide" Target="slide8.xml"/><Relationship Id="rId12" Type="http://schemas.openxmlformats.org/officeDocument/2006/relationships/slide" Target="slide1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13.xml"/><Relationship Id="rId5" Type="http://schemas.openxmlformats.org/officeDocument/2006/relationships/slide" Target="slide5.xml"/><Relationship Id="rId10" Type="http://schemas.openxmlformats.org/officeDocument/2006/relationships/slide" Target="slide12.xml"/><Relationship Id="rId4" Type="http://schemas.openxmlformats.org/officeDocument/2006/relationships/image" Target="../media/image2.png"/><Relationship Id="rId9" Type="http://schemas.openxmlformats.org/officeDocument/2006/relationships/slide" Target="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hyperlink" Target="https://trello.com/b/phjwRw8e/verbreuk-jordan"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e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79" name="Imag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5" name="Image 4" descr="gros plan de circuit imprimé">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oupe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ectangle avec coins arrondis en diagona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fr-FR"/>
            </a:p>
          </p:txBody>
        </p:sp>
        <p:grpSp>
          <p:nvGrpSpPr>
            <p:cNvPr id="83" name="Groupe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orme libre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orme libre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orme libre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orme libre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orme libre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orme libre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orme libre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orme libre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orme libre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orme libre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orme libre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orme libre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orme libre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orme libre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orme libre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orme libre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orme libre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orme libre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re 1">
            <a:extLst>
              <a:ext uri="{FF2B5EF4-FFF2-40B4-BE49-F238E27FC236}">
                <a16:creationId xmlns:a16="http://schemas.microsoft.com/office/drawing/2014/main" id="{ED476017-D224-40AE-B921-67525450151A}"/>
              </a:ext>
            </a:extLst>
          </p:cNvPr>
          <p:cNvSpPr>
            <a:spLocks noGrp="1"/>
          </p:cNvSpPr>
          <p:nvPr>
            <p:ph type="ctrTitle"/>
          </p:nvPr>
        </p:nvSpPr>
        <p:spPr>
          <a:xfrm>
            <a:off x="2663163" y="2855380"/>
            <a:ext cx="6858000" cy="1367896"/>
          </a:xfrm>
        </p:spPr>
        <p:txBody>
          <a:bodyPr rtlCol="0">
            <a:normAutofit fontScale="90000"/>
          </a:bodyPr>
          <a:lstStyle/>
          <a:p>
            <a:pPr algn="ctr"/>
            <a:r>
              <a:rPr lang="fr-FR" dirty="0"/>
              <a:t>Présentation de la planification</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Titre 1">
            <a:extLst>
              <a:ext uri="{FF2B5EF4-FFF2-40B4-BE49-F238E27FC236}">
                <a16:creationId xmlns:a16="http://schemas.microsoft.com/office/drawing/2014/main" id="{2227AD21-2234-A3AF-B7D4-0BD77F444DDD}"/>
              </a:ext>
            </a:extLst>
          </p:cNvPr>
          <p:cNvSpPr>
            <a:spLocks noGrp="1"/>
          </p:cNvSpPr>
          <p:nvPr>
            <p:ph type="title"/>
          </p:nvPr>
        </p:nvSpPr>
        <p:spPr>
          <a:xfrm>
            <a:off x="3227753" y="241876"/>
            <a:ext cx="6151139" cy="597023"/>
          </a:xfrm>
        </p:spPr>
        <p:txBody>
          <a:bodyPr rtlCol="0">
            <a:normAutofit fontScale="90000"/>
          </a:bodyPr>
          <a:lstStyle/>
          <a:p>
            <a:pPr rtl="0"/>
            <a:r>
              <a:rPr lang="fr-FR" sz="3200" dirty="0"/>
              <a:t>Présentation de la planification</a:t>
            </a:r>
          </a:p>
        </p:txBody>
      </p:sp>
      <p:pic>
        <p:nvPicPr>
          <p:cNvPr id="4" name="Image 3">
            <a:extLst>
              <a:ext uri="{FF2B5EF4-FFF2-40B4-BE49-F238E27FC236}">
                <a16:creationId xmlns:a16="http://schemas.microsoft.com/office/drawing/2014/main" id="{12F4007A-D554-FA9B-D066-A2A6317ECB32}"/>
              </a:ext>
            </a:extLst>
          </p:cNvPr>
          <p:cNvPicPr>
            <a:picLocks noChangeAspect="1"/>
          </p:cNvPicPr>
          <p:nvPr/>
        </p:nvPicPr>
        <p:blipFill>
          <a:blip r:embed="rId5"/>
          <a:stretch>
            <a:fillRect/>
          </a:stretch>
        </p:blipFill>
        <p:spPr>
          <a:xfrm>
            <a:off x="911123" y="1588295"/>
            <a:ext cx="1653119" cy="4090987"/>
          </a:xfrm>
          <a:prstGeom prst="rect">
            <a:avLst/>
          </a:prstGeom>
        </p:spPr>
      </p:pic>
      <p:sp>
        <p:nvSpPr>
          <p:cNvPr id="5" name="ZoneTexte 4">
            <a:extLst>
              <a:ext uri="{FF2B5EF4-FFF2-40B4-BE49-F238E27FC236}">
                <a16:creationId xmlns:a16="http://schemas.microsoft.com/office/drawing/2014/main" id="{064BAF57-21A9-BB9F-8A0E-0C9AF011584A}"/>
              </a:ext>
            </a:extLst>
          </p:cNvPr>
          <p:cNvSpPr txBox="1"/>
          <p:nvPr/>
        </p:nvSpPr>
        <p:spPr>
          <a:xfrm>
            <a:off x="2281238" y="998538"/>
            <a:ext cx="909223" cy="369332"/>
          </a:xfrm>
          <a:prstGeom prst="rect">
            <a:avLst/>
          </a:prstGeom>
          <a:noFill/>
        </p:spPr>
        <p:txBody>
          <a:bodyPr wrap="none" rtlCol="0">
            <a:spAutoFit/>
          </a:bodyPr>
          <a:lstStyle/>
          <a:p>
            <a:r>
              <a:rPr lang="fr-FR" dirty="0"/>
              <a:t>Sprint 1</a:t>
            </a:r>
          </a:p>
        </p:txBody>
      </p:sp>
      <p:pic>
        <p:nvPicPr>
          <p:cNvPr id="7" name="Image 6">
            <a:extLst>
              <a:ext uri="{FF2B5EF4-FFF2-40B4-BE49-F238E27FC236}">
                <a16:creationId xmlns:a16="http://schemas.microsoft.com/office/drawing/2014/main" id="{3A223937-5698-D573-EC21-F9BB0E0EC3F1}"/>
              </a:ext>
            </a:extLst>
          </p:cNvPr>
          <p:cNvPicPr>
            <a:picLocks noChangeAspect="1"/>
          </p:cNvPicPr>
          <p:nvPr/>
        </p:nvPicPr>
        <p:blipFill>
          <a:blip r:embed="rId6"/>
          <a:stretch>
            <a:fillRect/>
          </a:stretch>
        </p:blipFill>
        <p:spPr>
          <a:xfrm>
            <a:off x="2564242" y="1588294"/>
            <a:ext cx="1631200" cy="1976262"/>
          </a:xfrm>
          <a:prstGeom prst="rect">
            <a:avLst/>
          </a:prstGeom>
        </p:spPr>
      </p:pic>
      <p:sp>
        <p:nvSpPr>
          <p:cNvPr id="8" name="ZoneTexte 7">
            <a:extLst>
              <a:ext uri="{FF2B5EF4-FFF2-40B4-BE49-F238E27FC236}">
                <a16:creationId xmlns:a16="http://schemas.microsoft.com/office/drawing/2014/main" id="{36F4A055-6FD5-6339-5A16-9A8EB440053F}"/>
              </a:ext>
            </a:extLst>
          </p:cNvPr>
          <p:cNvSpPr txBox="1"/>
          <p:nvPr/>
        </p:nvSpPr>
        <p:spPr>
          <a:xfrm>
            <a:off x="5929943" y="1567402"/>
            <a:ext cx="703398" cy="369332"/>
          </a:xfrm>
          <a:prstGeom prst="rect">
            <a:avLst/>
          </a:prstGeom>
          <a:noFill/>
        </p:spPr>
        <p:txBody>
          <a:bodyPr wrap="none" rtlCol="0">
            <a:spAutoFit/>
          </a:bodyPr>
          <a:lstStyle/>
          <a:p>
            <a:r>
              <a:rPr lang="fr-FR" dirty="0"/>
              <a:t>Clara</a:t>
            </a:r>
          </a:p>
        </p:txBody>
      </p:sp>
      <p:sp>
        <p:nvSpPr>
          <p:cNvPr id="9" name="ZoneTexte 8">
            <a:extLst>
              <a:ext uri="{FF2B5EF4-FFF2-40B4-BE49-F238E27FC236}">
                <a16:creationId xmlns:a16="http://schemas.microsoft.com/office/drawing/2014/main" id="{69A3BEDF-D230-08F0-A64C-3DF1A1C4005D}"/>
              </a:ext>
            </a:extLst>
          </p:cNvPr>
          <p:cNvSpPr txBox="1"/>
          <p:nvPr/>
        </p:nvSpPr>
        <p:spPr>
          <a:xfrm>
            <a:off x="9334144" y="1567402"/>
            <a:ext cx="729687" cy="369332"/>
          </a:xfrm>
          <a:prstGeom prst="rect">
            <a:avLst/>
          </a:prstGeom>
          <a:noFill/>
        </p:spPr>
        <p:txBody>
          <a:bodyPr wrap="none" rtlCol="0">
            <a:spAutoFit/>
          </a:bodyPr>
          <a:lstStyle/>
          <a:p>
            <a:r>
              <a:rPr lang="fr-FR" dirty="0"/>
              <a:t>David</a:t>
            </a:r>
          </a:p>
        </p:txBody>
      </p:sp>
      <p:sp>
        <p:nvSpPr>
          <p:cNvPr id="11" name="ZoneTexte 10">
            <a:extLst>
              <a:ext uri="{FF2B5EF4-FFF2-40B4-BE49-F238E27FC236}">
                <a16:creationId xmlns:a16="http://schemas.microsoft.com/office/drawing/2014/main" id="{FDEB4C6A-7D0D-0503-1305-092354C11AFC}"/>
              </a:ext>
            </a:extLst>
          </p:cNvPr>
          <p:cNvSpPr txBox="1"/>
          <p:nvPr/>
        </p:nvSpPr>
        <p:spPr>
          <a:xfrm>
            <a:off x="5194164" y="2284403"/>
            <a:ext cx="2449261" cy="3416320"/>
          </a:xfrm>
          <a:prstGeom prst="rect">
            <a:avLst/>
          </a:prstGeom>
          <a:noFill/>
        </p:spPr>
        <p:txBody>
          <a:bodyPr wrap="square" rtlCol="0">
            <a:spAutoFit/>
          </a:bodyPr>
          <a:lstStyle/>
          <a:p>
            <a:r>
              <a:rPr lang="fr-FR" dirty="0"/>
              <a:t>Pendant le premier sprint le dev Frontend va s’atteler a créer tout la partie fonctionnel du site, c’est-à-dire la page d’accueil du site, le login, la possibilités de créer son menu avec quelques fonctionnalités fonctionnel, afin de présenter déjà un projet en fin de 1</a:t>
            </a:r>
            <a:r>
              <a:rPr lang="fr-FR" baseline="30000" dirty="0"/>
              <a:t>er</a:t>
            </a:r>
            <a:r>
              <a:rPr lang="fr-FR" dirty="0"/>
              <a:t> sprint</a:t>
            </a:r>
          </a:p>
        </p:txBody>
      </p:sp>
      <p:sp>
        <p:nvSpPr>
          <p:cNvPr id="12" name="ZoneTexte 11">
            <a:extLst>
              <a:ext uri="{FF2B5EF4-FFF2-40B4-BE49-F238E27FC236}">
                <a16:creationId xmlns:a16="http://schemas.microsoft.com/office/drawing/2014/main" id="{E6ADDDC1-52FB-91D6-B787-2AEABAB12F8D}"/>
              </a:ext>
            </a:extLst>
          </p:cNvPr>
          <p:cNvSpPr txBox="1"/>
          <p:nvPr/>
        </p:nvSpPr>
        <p:spPr>
          <a:xfrm>
            <a:off x="8722897" y="2283579"/>
            <a:ext cx="2449261" cy="3139321"/>
          </a:xfrm>
          <a:prstGeom prst="rect">
            <a:avLst/>
          </a:prstGeom>
          <a:noFill/>
        </p:spPr>
        <p:txBody>
          <a:bodyPr wrap="square" rtlCol="0">
            <a:spAutoFit/>
          </a:bodyPr>
          <a:lstStyle/>
          <a:p>
            <a:r>
              <a:rPr lang="fr-FR" dirty="0"/>
              <a:t>Pendant le premier sprint le dev Backend va s’atteler a créer notre API, notre partie Login ( création et connexion ) il peut prendre en compte l’organisation des tâches pour le dev Frontend pour travailler en priorité sur les demande de ce premier sprint </a:t>
            </a:r>
          </a:p>
        </p:txBody>
      </p:sp>
      <p:cxnSp>
        <p:nvCxnSpPr>
          <p:cNvPr id="14" name="Connecteur droit 13">
            <a:extLst>
              <a:ext uri="{FF2B5EF4-FFF2-40B4-BE49-F238E27FC236}">
                <a16:creationId xmlns:a16="http://schemas.microsoft.com/office/drawing/2014/main" id="{A943B708-B21A-9400-2C4F-608C269E7114}"/>
              </a:ext>
            </a:extLst>
          </p:cNvPr>
          <p:cNvCxnSpPr/>
          <p:nvPr/>
        </p:nvCxnSpPr>
        <p:spPr>
          <a:xfrm>
            <a:off x="7977930" y="1658938"/>
            <a:ext cx="0" cy="40203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638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Titre 1">
            <a:extLst>
              <a:ext uri="{FF2B5EF4-FFF2-40B4-BE49-F238E27FC236}">
                <a16:creationId xmlns:a16="http://schemas.microsoft.com/office/drawing/2014/main" id="{6077E9FA-933D-42E7-E947-CE0A9F3E4BE2}"/>
              </a:ext>
            </a:extLst>
          </p:cNvPr>
          <p:cNvSpPr>
            <a:spLocks noGrp="1"/>
          </p:cNvSpPr>
          <p:nvPr>
            <p:ph type="title"/>
          </p:nvPr>
        </p:nvSpPr>
        <p:spPr>
          <a:xfrm>
            <a:off x="3227753" y="241876"/>
            <a:ext cx="6151139" cy="597023"/>
          </a:xfrm>
        </p:spPr>
        <p:txBody>
          <a:bodyPr rtlCol="0">
            <a:normAutofit fontScale="90000"/>
          </a:bodyPr>
          <a:lstStyle/>
          <a:p>
            <a:pPr rtl="0"/>
            <a:r>
              <a:rPr lang="fr-FR" sz="3200" dirty="0"/>
              <a:t>Présentation de la planification</a:t>
            </a:r>
          </a:p>
        </p:txBody>
      </p:sp>
      <p:sp>
        <p:nvSpPr>
          <p:cNvPr id="3" name="ZoneTexte 2">
            <a:extLst>
              <a:ext uri="{FF2B5EF4-FFF2-40B4-BE49-F238E27FC236}">
                <a16:creationId xmlns:a16="http://schemas.microsoft.com/office/drawing/2014/main" id="{A1F4AF5F-622C-74DE-655F-93A877826494}"/>
              </a:ext>
            </a:extLst>
          </p:cNvPr>
          <p:cNvSpPr txBox="1"/>
          <p:nvPr/>
        </p:nvSpPr>
        <p:spPr>
          <a:xfrm>
            <a:off x="3227753" y="998538"/>
            <a:ext cx="1614288" cy="369332"/>
          </a:xfrm>
          <a:prstGeom prst="rect">
            <a:avLst/>
          </a:prstGeom>
          <a:noFill/>
        </p:spPr>
        <p:txBody>
          <a:bodyPr wrap="none" rtlCol="0">
            <a:spAutoFit/>
          </a:bodyPr>
          <a:lstStyle/>
          <a:p>
            <a:r>
              <a:rPr lang="fr-FR" dirty="0"/>
              <a:t>Sprint </a:t>
            </a:r>
            <a:r>
              <a:rPr lang="fr-FR" dirty="0" err="1"/>
              <a:t>Review</a:t>
            </a:r>
            <a:r>
              <a:rPr lang="fr-FR" dirty="0"/>
              <a:t> 1</a:t>
            </a:r>
          </a:p>
        </p:txBody>
      </p:sp>
      <p:pic>
        <p:nvPicPr>
          <p:cNvPr id="5" name="Image 4">
            <a:extLst>
              <a:ext uri="{FF2B5EF4-FFF2-40B4-BE49-F238E27FC236}">
                <a16:creationId xmlns:a16="http://schemas.microsoft.com/office/drawing/2014/main" id="{024C6992-D69E-BFA4-C4CE-14AEEBA6D069}"/>
              </a:ext>
            </a:extLst>
          </p:cNvPr>
          <p:cNvPicPr>
            <a:picLocks noChangeAspect="1"/>
          </p:cNvPicPr>
          <p:nvPr/>
        </p:nvPicPr>
        <p:blipFill>
          <a:blip r:embed="rId5"/>
          <a:stretch>
            <a:fillRect/>
          </a:stretch>
        </p:blipFill>
        <p:spPr>
          <a:xfrm>
            <a:off x="2356056" y="1672205"/>
            <a:ext cx="2048104" cy="898977"/>
          </a:xfrm>
          <a:prstGeom prst="rect">
            <a:avLst/>
          </a:prstGeom>
        </p:spPr>
      </p:pic>
      <p:sp>
        <p:nvSpPr>
          <p:cNvPr id="6" name="ZoneTexte 5">
            <a:extLst>
              <a:ext uri="{FF2B5EF4-FFF2-40B4-BE49-F238E27FC236}">
                <a16:creationId xmlns:a16="http://schemas.microsoft.com/office/drawing/2014/main" id="{60CCEF2A-A3F7-5244-1C91-DC3BBE14738F}"/>
              </a:ext>
            </a:extLst>
          </p:cNvPr>
          <p:cNvSpPr txBox="1"/>
          <p:nvPr/>
        </p:nvSpPr>
        <p:spPr>
          <a:xfrm>
            <a:off x="5320717" y="998538"/>
            <a:ext cx="5271083" cy="4801314"/>
          </a:xfrm>
          <a:prstGeom prst="rect">
            <a:avLst/>
          </a:prstGeom>
          <a:noFill/>
        </p:spPr>
        <p:txBody>
          <a:bodyPr wrap="square" rtlCol="0">
            <a:spAutoFit/>
          </a:bodyPr>
          <a:lstStyle/>
          <a:p>
            <a:r>
              <a:rPr lang="fr-FR" dirty="0"/>
              <a:t>A chaque fin de sprint nous organisons une réunion de présentation, celle-ci sers a présenter une première version du site au client, pour que celui-ci puisse déjà nous faire un retour sur ce qui a été proposé, si effectivement le site ne répond pas aux attentes du client il vaux mieux le savoir à l’avance.</a:t>
            </a:r>
          </a:p>
          <a:p>
            <a:endParaRPr lang="fr-FR" dirty="0"/>
          </a:p>
          <a:p>
            <a:r>
              <a:rPr lang="fr-FR" dirty="0"/>
              <a:t>A cette réunion, le site doit : </a:t>
            </a:r>
          </a:p>
          <a:p>
            <a:pPr marL="285750" indent="-285750">
              <a:buFont typeface="Arial" panose="020B0604020202020204" pitchFamily="34" charset="0"/>
              <a:buChar char="•"/>
            </a:pPr>
            <a:r>
              <a:rPr lang="fr-FR" dirty="0"/>
              <a:t>Avoir une page d’accueil </a:t>
            </a:r>
          </a:p>
          <a:p>
            <a:pPr marL="285750" indent="-285750">
              <a:buFont typeface="Arial" panose="020B0604020202020204" pitchFamily="34" charset="0"/>
              <a:buChar char="•"/>
            </a:pPr>
            <a:r>
              <a:rPr lang="fr-FR" dirty="0"/>
              <a:t>Avoir une modale login fonctionnel</a:t>
            </a:r>
          </a:p>
          <a:p>
            <a:pPr marL="285750" indent="-285750">
              <a:buFont typeface="Arial" panose="020B0604020202020204" pitchFamily="34" charset="0"/>
              <a:buChar char="•"/>
            </a:pPr>
            <a:r>
              <a:rPr lang="fr-FR" dirty="0"/>
              <a:t>Pouvoir créer un menu</a:t>
            </a:r>
          </a:p>
          <a:p>
            <a:pPr marL="285750" indent="-285750">
              <a:buFont typeface="Arial" panose="020B0604020202020204" pitchFamily="34" charset="0"/>
              <a:buChar char="•"/>
            </a:pPr>
            <a:r>
              <a:rPr lang="fr-FR" dirty="0"/>
              <a:t>Avoir le visuel de la création en instantané</a:t>
            </a:r>
          </a:p>
          <a:p>
            <a:pPr marL="285750" indent="-285750">
              <a:buFont typeface="Arial" panose="020B0604020202020204" pitchFamily="34" charset="0"/>
              <a:buChar char="•"/>
            </a:pPr>
            <a:r>
              <a:rPr lang="fr-FR" dirty="0"/>
              <a:t>Pouvoir enregistrer son menu sur son compte</a:t>
            </a:r>
          </a:p>
          <a:p>
            <a:pPr marL="285750" indent="-285750">
              <a:buFont typeface="Arial" panose="020B0604020202020204" pitchFamily="34" charset="0"/>
              <a:buChar char="•"/>
            </a:pPr>
            <a:r>
              <a:rPr lang="fr-FR" dirty="0"/>
              <a:t>Pouvoir exporter son menu en format PDF</a:t>
            </a:r>
          </a:p>
          <a:p>
            <a:endParaRPr lang="fr-FR" dirty="0"/>
          </a:p>
          <a:p>
            <a:r>
              <a:rPr lang="fr-FR" dirty="0"/>
              <a:t>A la fin de cette réunion je réorganiserai les 2 prochains sprint en fonction des retours client.</a:t>
            </a:r>
          </a:p>
        </p:txBody>
      </p:sp>
    </p:spTree>
    <p:extLst>
      <p:ext uri="{BB962C8B-B14F-4D97-AF65-F5344CB8AC3E}">
        <p14:creationId xmlns:p14="http://schemas.microsoft.com/office/powerpoint/2010/main" val="881076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Titre 1">
            <a:extLst>
              <a:ext uri="{FF2B5EF4-FFF2-40B4-BE49-F238E27FC236}">
                <a16:creationId xmlns:a16="http://schemas.microsoft.com/office/drawing/2014/main" id="{D202A3C0-5F46-54CD-7EAC-1DCBE9F90CE4}"/>
              </a:ext>
            </a:extLst>
          </p:cNvPr>
          <p:cNvSpPr>
            <a:spLocks noGrp="1"/>
          </p:cNvSpPr>
          <p:nvPr>
            <p:ph type="title"/>
          </p:nvPr>
        </p:nvSpPr>
        <p:spPr>
          <a:xfrm>
            <a:off x="3227753" y="241876"/>
            <a:ext cx="6151139" cy="597023"/>
          </a:xfrm>
        </p:spPr>
        <p:txBody>
          <a:bodyPr rtlCol="0">
            <a:normAutofit fontScale="90000"/>
          </a:bodyPr>
          <a:lstStyle/>
          <a:p>
            <a:pPr rtl="0"/>
            <a:r>
              <a:rPr lang="fr-FR" sz="3200" dirty="0"/>
              <a:t>Présentation de la planification</a:t>
            </a:r>
          </a:p>
        </p:txBody>
      </p:sp>
      <p:sp>
        <p:nvSpPr>
          <p:cNvPr id="3" name="ZoneTexte 2">
            <a:extLst>
              <a:ext uri="{FF2B5EF4-FFF2-40B4-BE49-F238E27FC236}">
                <a16:creationId xmlns:a16="http://schemas.microsoft.com/office/drawing/2014/main" id="{349B79F7-C855-CF80-B2A9-025923B16D46}"/>
              </a:ext>
            </a:extLst>
          </p:cNvPr>
          <p:cNvSpPr txBox="1"/>
          <p:nvPr/>
        </p:nvSpPr>
        <p:spPr>
          <a:xfrm>
            <a:off x="2281238" y="998538"/>
            <a:ext cx="909223" cy="369332"/>
          </a:xfrm>
          <a:prstGeom prst="rect">
            <a:avLst/>
          </a:prstGeom>
          <a:noFill/>
        </p:spPr>
        <p:txBody>
          <a:bodyPr wrap="none" rtlCol="0">
            <a:spAutoFit/>
          </a:bodyPr>
          <a:lstStyle/>
          <a:p>
            <a:r>
              <a:rPr lang="fr-FR" dirty="0"/>
              <a:t>Sprint 2</a:t>
            </a:r>
          </a:p>
        </p:txBody>
      </p:sp>
      <p:sp>
        <p:nvSpPr>
          <p:cNvPr id="4" name="ZoneTexte 3">
            <a:extLst>
              <a:ext uri="{FF2B5EF4-FFF2-40B4-BE49-F238E27FC236}">
                <a16:creationId xmlns:a16="http://schemas.microsoft.com/office/drawing/2014/main" id="{3D1CAD71-3788-8AF5-1C6E-E713107D4507}"/>
              </a:ext>
            </a:extLst>
          </p:cNvPr>
          <p:cNvSpPr txBox="1"/>
          <p:nvPr/>
        </p:nvSpPr>
        <p:spPr>
          <a:xfrm>
            <a:off x="5929943" y="1567402"/>
            <a:ext cx="703398" cy="369332"/>
          </a:xfrm>
          <a:prstGeom prst="rect">
            <a:avLst/>
          </a:prstGeom>
          <a:noFill/>
        </p:spPr>
        <p:txBody>
          <a:bodyPr wrap="none" rtlCol="0">
            <a:spAutoFit/>
          </a:bodyPr>
          <a:lstStyle/>
          <a:p>
            <a:r>
              <a:rPr lang="fr-FR" dirty="0"/>
              <a:t>Clara</a:t>
            </a:r>
          </a:p>
        </p:txBody>
      </p:sp>
      <p:sp>
        <p:nvSpPr>
          <p:cNvPr id="5" name="ZoneTexte 4">
            <a:extLst>
              <a:ext uri="{FF2B5EF4-FFF2-40B4-BE49-F238E27FC236}">
                <a16:creationId xmlns:a16="http://schemas.microsoft.com/office/drawing/2014/main" id="{1799C716-13DD-E3E2-8FD8-9785E961BFEF}"/>
              </a:ext>
            </a:extLst>
          </p:cNvPr>
          <p:cNvSpPr txBox="1"/>
          <p:nvPr/>
        </p:nvSpPr>
        <p:spPr>
          <a:xfrm>
            <a:off x="9334144" y="1567402"/>
            <a:ext cx="729687" cy="369332"/>
          </a:xfrm>
          <a:prstGeom prst="rect">
            <a:avLst/>
          </a:prstGeom>
          <a:noFill/>
        </p:spPr>
        <p:txBody>
          <a:bodyPr wrap="none" rtlCol="0">
            <a:spAutoFit/>
          </a:bodyPr>
          <a:lstStyle/>
          <a:p>
            <a:r>
              <a:rPr lang="fr-FR" dirty="0"/>
              <a:t>David</a:t>
            </a:r>
          </a:p>
        </p:txBody>
      </p:sp>
      <p:cxnSp>
        <p:nvCxnSpPr>
          <p:cNvPr id="6" name="Connecteur droit 5">
            <a:extLst>
              <a:ext uri="{FF2B5EF4-FFF2-40B4-BE49-F238E27FC236}">
                <a16:creationId xmlns:a16="http://schemas.microsoft.com/office/drawing/2014/main" id="{F9E30FAA-EDD2-B896-F006-C5DF47330901}"/>
              </a:ext>
            </a:extLst>
          </p:cNvPr>
          <p:cNvCxnSpPr/>
          <p:nvPr/>
        </p:nvCxnSpPr>
        <p:spPr>
          <a:xfrm>
            <a:off x="7977930" y="1658938"/>
            <a:ext cx="0" cy="40203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11A90A2F-4BE7-81E2-9469-6A046C200C7F}"/>
              </a:ext>
            </a:extLst>
          </p:cNvPr>
          <p:cNvSpPr txBox="1"/>
          <p:nvPr/>
        </p:nvSpPr>
        <p:spPr>
          <a:xfrm>
            <a:off x="5194164" y="2284403"/>
            <a:ext cx="2449261" cy="3970318"/>
          </a:xfrm>
          <a:prstGeom prst="rect">
            <a:avLst/>
          </a:prstGeom>
          <a:noFill/>
        </p:spPr>
        <p:txBody>
          <a:bodyPr wrap="square" rtlCol="0">
            <a:spAutoFit/>
          </a:bodyPr>
          <a:lstStyle/>
          <a:p>
            <a:r>
              <a:rPr lang="fr-FR" dirty="0"/>
              <a:t>Pendant le 2</a:t>
            </a:r>
            <a:r>
              <a:rPr lang="fr-FR" baseline="30000" dirty="0"/>
              <a:t>e</a:t>
            </a:r>
            <a:r>
              <a:rPr lang="fr-FR" dirty="0"/>
              <a:t> sprint le travail diminue grandement, pouvoir gérer les API Instagram et Deliveroo, la création du page d’accueil pour l’application créer un menu, diffuser un menu et imprimer avec un </a:t>
            </a:r>
            <a:r>
              <a:rPr lang="fr-FR" dirty="0" err="1"/>
              <a:t>dashboard</a:t>
            </a:r>
            <a:r>
              <a:rPr lang="fr-FR" dirty="0"/>
              <a:t>.</a:t>
            </a:r>
          </a:p>
          <a:p>
            <a:r>
              <a:rPr lang="fr-FR" dirty="0"/>
              <a:t>On se laisse de la marge en fonction des premiers retour de la réunion.</a:t>
            </a:r>
          </a:p>
        </p:txBody>
      </p:sp>
      <p:sp>
        <p:nvSpPr>
          <p:cNvPr id="8" name="ZoneTexte 7">
            <a:extLst>
              <a:ext uri="{FF2B5EF4-FFF2-40B4-BE49-F238E27FC236}">
                <a16:creationId xmlns:a16="http://schemas.microsoft.com/office/drawing/2014/main" id="{2039EE1E-7013-80F5-D01C-001C9BF17255}"/>
              </a:ext>
            </a:extLst>
          </p:cNvPr>
          <p:cNvSpPr txBox="1"/>
          <p:nvPr/>
        </p:nvSpPr>
        <p:spPr>
          <a:xfrm>
            <a:off x="8722897" y="2283579"/>
            <a:ext cx="2449261" cy="3139321"/>
          </a:xfrm>
          <a:prstGeom prst="rect">
            <a:avLst/>
          </a:prstGeom>
          <a:noFill/>
        </p:spPr>
        <p:txBody>
          <a:bodyPr wrap="square" rtlCol="0">
            <a:spAutoFit/>
          </a:bodyPr>
          <a:lstStyle/>
          <a:p>
            <a:r>
              <a:rPr lang="fr-FR" dirty="0"/>
              <a:t>Pendant le 2</a:t>
            </a:r>
            <a:r>
              <a:rPr lang="fr-FR" baseline="30000" dirty="0"/>
              <a:t>e</a:t>
            </a:r>
            <a:r>
              <a:rPr lang="fr-FR" dirty="0"/>
              <a:t> sprint nous allons consolider notre API pour nous permettre gérer la déconnexion et modifier les informations utilisateur.</a:t>
            </a:r>
          </a:p>
          <a:p>
            <a:r>
              <a:rPr lang="fr-FR" dirty="0"/>
              <a:t>On se laisse de la marge en fonction des premiers retour de la réunion.</a:t>
            </a:r>
          </a:p>
          <a:p>
            <a:endParaRPr lang="fr-FR" dirty="0"/>
          </a:p>
        </p:txBody>
      </p:sp>
      <p:pic>
        <p:nvPicPr>
          <p:cNvPr id="10" name="Image 9">
            <a:extLst>
              <a:ext uri="{FF2B5EF4-FFF2-40B4-BE49-F238E27FC236}">
                <a16:creationId xmlns:a16="http://schemas.microsoft.com/office/drawing/2014/main" id="{724ED08F-B902-AAE1-EACF-BD87332C8FFA}"/>
              </a:ext>
            </a:extLst>
          </p:cNvPr>
          <p:cNvPicPr>
            <a:picLocks noChangeAspect="1"/>
          </p:cNvPicPr>
          <p:nvPr/>
        </p:nvPicPr>
        <p:blipFill>
          <a:blip r:embed="rId5"/>
          <a:stretch>
            <a:fillRect/>
          </a:stretch>
        </p:blipFill>
        <p:spPr>
          <a:xfrm>
            <a:off x="793539" y="1623969"/>
            <a:ext cx="1803822" cy="4384675"/>
          </a:xfrm>
          <a:prstGeom prst="rect">
            <a:avLst/>
          </a:prstGeom>
        </p:spPr>
      </p:pic>
      <p:pic>
        <p:nvPicPr>
          <p:cNvPr id="12" name="Image 11">
            <a:extLst>
              <a:ext uri="{FF2B5EF4-FFF2-40B4-BE49-F238E27FC236}">
                <a16:creationId xmlns:a16="http://schemas.microsoft.com/office/drawing/2014/main" id="{34FFA17E-EB48-6782-4320-305FD010F091}"/>
              </a:ext>
            </a:extLst>
          </p:cNvPr>
          <p:cNvPicPr>
            <a:picLocks noChangeAspect="1"/>
          </p:cNvPicPr>
          <p:nvPr/>
        </p:nvPicPr>
        <p:blipFill>
          <a:blip r:embed="rId6"/>
          <a:stretch>
            <a:fillRect/>
          </a:stretch>
        </p:blipFill>
        <p:spPr>
          <a:xfrm>
            <a:off x="2600366" y="1625775"/>
            <a:ext cx="1781764" cy="2110705"/>
          </a:xfrm>
          <a:prstGeom prst="rect">
            <a:avLst/>
          </a:prstGeom>
        </p:spPr>
      </p:pic>
    </p:spTree>
    <p:extLst>
      <p:ext uri="{BB962C8B-B14F-4D97-AF65-F5344CB8AC3E}">
        <p14:creationId xmlns:p14="http://schemas.microsoft.com/office/powerpoint/2010/main" val="1230896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2" name="Titre 1">
            <a:extLst>
              <a:ext uri="{FF2B5EF4-FFF2-40B4-BE49-F238E27FC236}">
                <a16:creationId xmlns:a16="http://schemas.microsoft.com/office/drawing/2014/main" id="{6077E9FA-933D-42E7-E947-CE0A9F3E4BE2}"/>
              </a:ext>
            </a:extLst>
          </p:cNvPr>
          <p:cNvSpPr>
            <a:spLocks noGrp="1"/>
          </p:cNvSpPr>
          <p:nvPr>
            <p:ph type="title"/>
          </p:nvPr>
        </p:nvSpPr>
        <p:spPr>
          <a:xfrm>
            <a:off x="3227753" y="241876"/>
            <a:ext cx="6151139" cy="597023"/>
          </a:xfrm>
        </p:spPr>
        <p:txBody>
          <a:bodyPr rtlCol="0">
            <a:normAutofit fontScale="90000"/>
          </a:bodyPr>
          <a:lstStyle/>
          <a:p>
            <a:pPr rtl="0"/>
            <a:r>
              <a:rPr lang="fr-FR" sz="3200" dirty="0"/>
              <a:t>Présentation de la planification</a:t>
            </a:r>
          </a:p>
        </p:txBody>
      </p:sp>
      <p:sp>
        <p:nvSpPr>
          <p:cNvPr id="3" name="ZoneTexte 2">
            <a:extLst>
              <a:ext uri="{FF2B5EF4-FFF2-40B4-BE49-F238E27FC236}">
                <a16:creationId xmlns:a16="http://schemas.microsoft.com/office/drawing/2014/main" id="{A1F4AF5F-622C-74DE-655F-93A877826494}"/>
              </a:ext>
            </a:extLst>
          </p:cNvPr>
          <p:cNvSpPr txBox="1"/>
          <p:nvPr/>
        </p:nvSpPr>
        <p:spPr>
          <a:xfrm>
            <a:off x="3227753" y="998538"/>
            <a:ext cx="1614288" cy="369332"/>
          </a:xfrm>
          <a:prstGeom prst="rect">
            <a:avLst/>
          </a:prstGeom>
          <a:noFill/>
        </p:spPr>
        <p:txBody>
          <a:bodyPr wrap="none" rtlCol="0">
            <a:spAutoFit/>
          </a:bodyPr>
          <a:lstStyle/>
          <a:p>
            <a:r>
              <a:rPr lang="fr-FR" dirty="0"/>
              <a:t>Sprint </a:t>
            </a:r>
            <a:r>
              <a:rPr lang="fr-FR" dirty="0" err="1"/>
              <a:t>Review</a:t>
            </a:r>
            <a:r>
              <a:rPr lang="fr-FR" dirty="0"/>
              <a:t> 2</a:t>
            </a:r>
          </a:p>
        </p:txBody>
      </p:sp>
      <p:pic>
        <p:nvPicPr>
          <p:cNvPr id="5" name="Image 4">
            <a:extLst>
              <a:ext uri="{FF2B5EF4-FFF2-40B4-BE49-F238E27FC236}">
                <a16:creationId xmlns:a16="http://schemas.microsoft.com/office/drawing/2014/main" id="{024C6992-D69E-BFA4-C4CE-14AEEBA6D069}"/>
              </a:ext>
            </a:extLst>
          </p:cNvPr>
          <p:cNvPicPr>
            <a:picLocks noChangeAspect="1"/>
          </p:cNvPicPr>
          <p:nvPr/>
        </p:nvPicPr>
        <p:blipFill>
          <a:blip r:embed="rId5"/>
          <a:stretch>
            <a:fillRect/>
          </a:stretch>
        </p:blipFill>
        <p:spPr>
          <a:xfrm>
            <a:off x="3115310" y="2641876"/>
            <a:ext cx="2048104" cy="898977"/>
          </a:xfrm>
          <a:prstGeom prst="rect">
            <a:avLst/>
          </a:prstGeom>
        </p:spPr>
      </p:pic>
      <p:pic>
        <p:nvPicPr>
          <p:cNvPr id="9" name="Image 8">
            <a:extLst>
              <a:ext uri="{FF2B5EF4-FFF2-40B4-BE49-F238E27FC236}">
                <a16:creationId xmlns:a16="http://schemas.microsoft.com/office/drawing/2014/main" id="{49CFC62B-263D-91BD-BA36-94F9D2633ABE}"/>
              </a:ext>
            </a:extLst>
          </p:cNvPr>
          <p:cNvPicPr>
            <a:picLocks noChangeAspect="1"/>
          </p:cNvPicPr>
          <p:nvPr/>
        </p:nvPicPr>
        <p:blipFill>
          <a:blip r:embed="rId6"/>
          <a:stretch>
            <a:fillRect/>
          </a:stretch>
        </p:blipFill>
        <p:spPr>
          <a:xfrm>
            <a:off x="3106293" y="1541237"/>
            <a:ext cx="2057121" cy="898978"/>
          </a:xfrm>
          <a:prstGeom prst="rect">
            <a:avLst/>
          </a:prstGeom>
        </p:spPr>
      </p:pic>
      <p:sp>
        <p:nvSpPr>
          <p:cNvPr id="10" name="ZoneTexte 9">
            <a:extLst>
              <a:ext uri="{FF2B5EF4-FFF2-40B4-BE49-F238E27FC236}">
                <a16:creationId xmlns:a16="http://schemas.microsoft.com/office/drawing/2014/main" id="{FB5382D0-F458-EC18-F20E-1EDF0B51F59C}"/>
              </a:ext>
            </a:extLst>
          </p:cNvPr>
          <p:cNvSpPr txBox="1"/>
          <p:nvPr/>
        </p:nvSpPr>
        <p:spPr>
          <a:xfrm>
            <a:off x="5320717" y="998538"/>
            <a:ext cx="5271083" cy="5355312"/>
          </a:xfrm>
          <a:prstGeom prst="rect">
            <a:avLst/>
          </a:prstGeom>
          <a:noFill/>
        </p:spPr>
        <p:txBody>
          <a:bodyPr wrap="square" rtlCol="0">
            <a:spAutoFit/>
          </a:bodyPr>
          <a:lstStyle/>
          <a:p>
            <a:r>
              <a:rPr lang="fr-FR" dirty="0"/>
              <a:t>Lors de ce sprint nous ferons 2 réunion</a:t>
            </a:r>
          </a:p>
          <a:p>
            <a:endParaRPr lang="fr-FR" dirty="0"/>
          </a:p>
          <a:p>
            <a:r>
              <a:rPr lang="fr-FR" dirty="0"/>
              <a:t>La première réunion sera informatif, elle se fera le premier jours du sprint 2, nous discuterons des retours client et des choses a changer, supprimer ou ajouter.</a:t>
            </a:r>
          </a:p>
          <a:p>
            <a:endParaRPr lang="fr-FR" dirty="0"/>
          </a:p>
          <a:p>
            <a:r>
              <a:rPr lang="fr-FR" dirty="0"/>
              <a:t>La deuxième est la réunion habituel de fin de sprint avec le client</a:t>
            </a:r>
          </a:p>
          <a:p>
            <a:endParaRPr lang="fr-FR" dirty="0"/>
          </a:p>
          <a:p>
            <a:r>
              <a:rPr lang="fr-FR" dirty="0"/>
              <a:t>A cette réunion, le site doit : </a:t>
            </a:r>
          </a:p>
          <a:p>
            <a:pPr marL="285750" indent="-285750">
              <a:buFont typeface="Arial" panose="020B0604020202020204" pitchFamily="34" charset="0"/>
              <a:buChar char="•"/>
            </a:pPr>
            <a:r>
              <a:rPr lang="fr-FR" dirty="0"/>
              <a:t>Avoir un onglet Tarifs</a:t>
            </a:r>
          </a:p>
          <a:p>
            <a:pPr marL="285750" indent="-285750">
              <a:buFont typeface="Arial" panose="020B0604020202020204" pitchFamily="34" charset="0"/>
              <a:buChar char="•"/>
            </a:pPr>
            <a:r>
              <a:rPr lang="fr-FR" dirty="0"/>
              <a:t>Pouvoir exporter le menu vers Deliveroo</a:t>
            </a:r>
          </a:p>
          <a:p>
            <a:pPr marL="285750" indent="-285750">
              <a:buFont typeface="Arial" panose="020B0604020202020204" pitchFamily="34" charset="0"/>
              <a:buChar char="•"/>
            </a:pPr>
            <a:r>
              <a:rPr lang="fr-FR" dirty="0"/>
              <a:t>Pouvoir poster le menu sur Instagram</a:t>
            </a:r>
          </a:p>
          <a:p>
            <a:pPr marL="285750" indent="-285750">
              <a:buFont typeface="Arial" panose="020B0604020202020204" pitchFamily="34" charset="0"/>
              <a:buChar char="•"/>
            </a:pPr>
            <a:r>
              <a:rPr lang="fr-FR" dirty="0"/>
              <a:t>Avoir une page d’accueil d’application</a:t>
            </a:r>
          </a:p>
          <a:p>
            <a:pPr marL="285750" indent="-285750">
              <a:buFont typeface="Arial" panose="020B0604020202020204" pitchFamily="34" charset="0"/>
              <a:buChar char="•"/>
            </a:pPr>
            <a:r>
              <a:rPr lang="fr-FR" dirty="0"/>
              <a:t>L’utilisateur peut remplacer ou ajouter une boite mail</a:t>
            </a:r>
          </a:p>
          <a:p>
            <a:pPr marL="285750" indent="-285750">
              <a:buFont typeface="Arial" panose="020B0604020202020204" pitchFamily="34" charset="0"/>
              <a:buChar char="•"/>
            </a:pPr>
            <a:r>
              <a:rPr lang="fr-FR" dirty="0"/>
              <a:t>L’utilisateur peut se déconnecter</a:t>
            </a:r>
          </a:p>
          <a:p>
            <a:endParaRPr lang="fr-FR" dirty="0"/>
          </a:p>
          <a:p>
            <a:r>
              <a:rPr lang="fr-FR" dirty="0"/>
              <a:t>A la fin de cette réunion je réorganiserai le dernier sprint pour la version finale</a:t>
            </a:r>
          </a:p>
        </p:txBody>
      </p:sp>
    </p:spTree>
    <p:extLst>
      <p:ext uri="{BB962C8B-B14F-4D97-AF65-F5344CB8AC3E}">
        <p14:creationId xmlns:p14="http://schemas.microsoft.com/office/powerpoint/2010/main" val="3052869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2" name="Titre 1">
            <a:extLst>
              <a:ext uri="{FF2B5EF4-FFF2-40B4-BE49-F238E27FC236}">
                <a16:creationId xmlns:a16="http://schemas.microsoft.com/office/drawing/2014/main" id="{D202A3C0-5F46-54CD-7EAC-1DCBE9F90CE4}"/>
              </a:ext>
            </a:extLst>
          </p:cNvPr>
          <p:cNvSpPr>
            <a:spLocks noGrp="1"/>
          </p:cNvSpPr>
          <p:nvPr>
            <p:ph type="title"/>
          </p:nvPr>
        </p:nvSpPr>
        <p:spPr>
          <a:xfrm>
            <a:off x="3227753" y="241876"/>
            <a:ext cx="6151139" cy="597023"/>
          </a:xfrm>
        </p:spPr>
        <p:txBody>
          <a:bodyPr rtlCol="0">
            <a:normAutofit fontScale="90000"/>
          </a:bodyPr>
          <a:lstStyle/>
          <a:p>
            <a:pPr rtl="0"/>
            <a:r>
              <a:rPr lang="fr-FR" sz="3200" dirty="0"/>
              <a:t>Présentation de la planification</a:t>
            </a:r>
          </a:p>
        </p:txBody>
      </p:sp>
      <p:sp>
        <p:nvSpPr>
          <p:cNvPr id="3" name="ZoneTexte 2">
            <a:extLst>
              <a:ext uri="{FF2B5EF4-FFF2-40B4-BE49-F238E27FC236}">
                <a16:creationId xmlns:a16="http://schemas.microsoft.com/office/drawing/2014/main" id="{349B79F7-C855-CF80-B2A9-025923B16D46}"/>
              </a:ext>
            </a:extLst>
          </p:cNvPr>
          <p:cNvSpPr txBox="1"/>
          <p:nvPr/>
        </p:nvSpPr>
        <p:spPr>
          <a:xfrm>
            <a:off x="2281238" y="998538"/>
            <a:ext cx="909223" cy="369332"/>
          </a:xfrm>
          <a:prstGeom prst="rect">
            <a:avLst/>
          </a:prstGeom>
          <a:noFill/>
        </p:spPr>
        <p:txBody>
          <a:bodyPr wrap="none" rtlCol="0">
            <a:spAutoFit/>
          </a:bodyPr>
          <a:lstStyle/>
          <a:p>
            <a:r>
              <a:rPr lang="fr-FR" dirty="0"/>
              <a:t>Sprint 3</a:t>
            </a:r>
          </a:p>
        </p:txBody>
      </p:sp>
      <p:sp>
        <p:nvSpPr>
          <p:cNvPr id="4" name="ZoneTexte 3">
            <a:extLst>
              <a:ext uri="{FF2B5EF4-FFF2-40B4-BE49-F238E27FC236}">
                <a16:creationId xmlns:a16="http://schemas.microsoft.com/office/drawing/2014/main" id="{3D1CAD71-3788-8AF5-1C6E-E713107D4507}"/>
              </a:ext>
            </a:extLst>
          </p:cNvPr>
          <p:cNvSpPr txBox="1"/>
          <p:nvPr/>
        </p:nvSpPr>
        <p:spPr>
          <a:xfrm>
            <a:off x="5929943" y="1567402"/>
            <a:ext cx="703398" cy="369332"/>
          </a:xfrm>
          <a:prstGeom prst="rect">
            <a:avLst/>
          </a:prstGeom>
          <a:noFill/>
        </p:spPr>
        <p:txBody>
          <a:bodyPr wrap="none" rtlCol="0">
            <a:spAutoFit/>
          </a:bodyPr>
          <a:lstStyle/>
          <a:p>
            <a:r>
              <a:rPr lang="fr-FR" dirty="0"/>
              <a:t>Clara</a:t>
            </a:r>
          </a:p>
        </p:txBody>
      </p:sp>
      <p:sp>
        <p:nvSpPr>
          <p:cNvPr id="5" name="ZoneTexte 4">
            <a:extLst>
              <a:ext uri="{FF2B5EF4-FFF2-40B4-BE49-F238E27FC236}">
                <a16:creationId xmlns:a16="http://schemas.microsoft.com/office/drawing/2014/main" id="{1799C716-13DD-E3E2-8FD8-9785E961BFEF}"/>
              </a:ext>
            </a:extLst>
          </p:cNvPr>
          <p:cNvSpPr txBox="1"/>
          <p:nvPr/>
        </p:nvSpPr>
        <p:spPr>
          <a:xfrm>
            <a:off x="9334144" y="1567402"/>
            <a:ext cx="729687" cy="369332"/>
          </a:xfrm>
          <a:prstGeom prst="rect">
            <a:avLst/>
          </a:prstGeom>
          <a:noFill/>
        </p:spPr>
        <p:txBody>
          <a:bodyPr wrap="none" rtlCol="0">
            <a:spAutoFit/>
          </a:bodyPr>
          <a:lstStyle/>
          <a:p>
            <a:r>
              <a:rPr lang="fr-FR" dirty="0"/>
              <a:t>David</a:t>
            </a:r>
          </a:p>
        </p:txBody>
      </p:sp>
      <p:cxnSp>
        <p:nvCxnSpPr>
          <p:cNvPr id="6" name="Connecteur droit 5">
            <a:extLst>
              <a:ext uri="{FF2B5EF4-FFF2-40B4-BE49-F238E27FC236}">
                <a16:creationId xmlns:a16="http://schemas.microsoft.com/office/drawing/2014/main" id="{F9E30FAA-EDD2-B896-F006-C5DF47330901}"/>
              </a:ext>
            </a:extLst>
          </p:cNvPr>
          <p:cNvCxnSpPr/>
          <p:nvPr/>
        </p:nvCxnSpPr>
        <p:spPr>
          <a:xfrm>
            <a:off x="7977930" y="1658938"/>
            <a:ext cx="0" cy="40203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11A90A2F-4BE7-81E2-9469-6A046C200C7F}"/>
              </a:ext>
            </a:extLst>
          </p:cNvPr>
          <p:cNvSpPr txBox="1"/>
          <p:nvPr/>
        </p:nvSpPr>
        <p:spPr>
          <a:xfrm>
            <a:off x="5194164" y="2284403"/>
            <a:ext cx="2449261" cy="3970318"/>
          </a:xfrm>
          <a:prstGeom prst="rect">
            <a:avLst/>
          </a:prstGeom>
          <a:noFill/>
        </p:spPr>
        <p:txBody>
          <a:bodyPr wrap="square" rtlCol="0">
            <a:spAutoFit/>
          </a:bodyPr>
          <a:lstStyle/>
          <a:p>
            <a:r>
              <a:rPr lang="fr-FR" dirty="0"/>
              <a:t>Durant ce dernier sprint, le Dev Frontend va devoir vérifier la personnalisation d’un menu avec le logo du restaurant et corriger les derniers ajustements sur le site. </a:t>
            </a:r>
          </a:p>
          <a:p>
            <a:r>
              <a:rPr lang="fr-FR" dirty="0"/>
              <a:t>Ce dernier sprint est divisé en 2, 1 semaine de fin de projet et 1 semaine d’ajustement après réunion avec le client </a:t>
            </a:r>
          </a:p>
        </p:txBody>
      </p:sp>
      <p:sp>
        <p:nvSpPr>
          <p:cNvPr id="8" name="ZoneTexte 7">
            <a:extLst>
              <a:ext uri="{FF2B5EF4-FFF2-40B4-BE49-F238E27FC236}">
                <a16:creationId xmlns:a16="http://schemas.microsoft.com/office/drawing/2014/main" id="{2039EE1E-7013-80F5-D01C-001C9BF17255}"/>
              </a:ext>
            </a:extLst>
          </p:cNvPr>
          <p:cNvSpPr txBox="1"/>
          <p:nvPr/>
        </p:nvSpPr>
        <p:spPr>
          <a:xfrm>
            <a:off x="8722897" y="2283579"/>
            <a:ext cx="2449261" cy="4524315"/>
          </a:xfrm>
          <a:prstGeom prst="rect">
            <a:avLst/>
          </a:prstGeom>
          <a:noFill/>
        </p:spPr>
        <p:txBody>
          <a:bodyPr wrap="square" rtlCol="0">
            <a:spAutoFit/>
          </a:bodyPr>
          <a:lstStyle/>
          <a:p>
            <a:r>
              <a:rPr lang="fr-FR" dirty="0"/>
              <a:t>Durant ce dernier sprint, le Dev Backend va devoir rendre possible l’ajout d’un logo sur notre menu, le logo doit être dans les données utilisateur et le client doit pouvoir l’utiliser depuis son compte.</a:t>
            </a:r>
          </a:p>
          <a:p>
            <a:r>
              <a:rPr lang="fr-FR" dirty="0"/>
              <a:t>Ce dernier sprint est divisé en 2, 1 semaine de fin de projet et 1 semaine d’ajustement après réunion avec le client </a:t>
            </a:r>
          </a:p>
          <a:p>
            <a:endParaRPr lang="fr-FR" dirty="0"/>
          </a:p>
        </p:txBody>
      </p:sp>
      <p:pic>
        <p:nvPicPr>
          <p:cNvPr id="10" name="Image 9">
            <a:extLst>
              <a:ext uri="{FF2B5EF4-FFF2-40B4-BE49-F238E27FC236}">
                <a16:creationId xmlns:a16="http://schemas.microsoft.com/office/drawing/2014/main" id="{4D1080D7-375B-97FC-0705-A3AE6F8C3728}"/>
              </a:ext>
            </a:extLst>
          </p:cNvPr>
          <p:cNvPicPr>
            <a:picLocks noChangeAspect="1"/>
          </p:cNvPicPr>
          <p:nvPr/>
        </p:nvPicPr>
        <p:blipFill>
          <a:blip r:embed="rId5"/>
          <a:stretch>
            <a:fillRect/>
          </a:stretch>
        </p:blipFill>
        <p:spPr>
          <a:xfrm>
            <a:off x="1973692" y="1752068"/>
            <a:ext cx="1947618" cy="2628914"/>
          </a:xfrm>
          <a:prstGeom prst="rect">
            <a:avLst/>
          </a:prstGeom>
        </p:spPr>
      </p:pic>
    </p:spTree>
    <p:extLst>
      <p:ext uri="{BB962C8B-B14F-4D97-AF65-F5344CB8AC3E}">
        <p14:creationId xmlns:p14="http://schemas.microsoft.com/office/powerpoint/2010/main" val="2452298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Titre 1">
            <a:extLst>
              <a:ext uri="{FF2B5EF4-FFF2-40B4-BE49-F238E27FC236}">
                <a16:creationId xmlns:a16="http://schemas.microsoft.com/office/drawing/2014/main" id="{6077E9FA-933D-42E7-E947-CE0A9F3E4BE2}"/>
              </a:ext>
            </a:extLst>
          </p:cNvPr>
          <p:cNvSpPr>
            <a:spLocks noGrp="1"/>
          </p:cNvSpPr>
          <p:nvPr>
            <p:ph type="title"/>
          </p:nvPr>
        </p:nvSpPr>
        <p:spPr>
          <a:xfrm>
            <a:off x="3227753" y="241876"/>
            <a:ext cx="6151139" cy="597023"/>
          </a:xfrm>
        </p:spPr>
        <p:txBody>
          <a:bodyPr rtlCol="0">
            <a:normAutofit fontScale="90000"/>
          </a:bodyPr>
          <a:lstStyle/>
          <a:p>
            <a:pPr rtl="0"/>
            <a:r>
              <a:rPr lang="fr-FR" sz="3200" dirty="0"/>
              <a:t>Présentation de la planification</a:t>
            </a:r>
          </a:p>
        </p:txBody>
      </p:sp>
      <p:sp>
        <p:nvSpPr>
          <p:cNvPr id="3" name="ZoneTexte 2">
            <a:extLst>
              <a:ext uri="{FF2B5EF4-FFF2-40B4-BE49-F238E27FC236}">
                <a16:creationId xmlns:a16="http://schemas.microsoft.com/office/drawing/2014/main" id="{A1F4AF5F-622C-74DE-655F-93A877826494}"/>
              </a:ext>
            </a:extLst>
          </p:cNvPr>
          <p:cNvSpPr txBox="1"/>
          <p:nvPr/>
        </p:nvSpPr>
        <p:spPr>
          <a:xfrm>
            <a:off x="3227753" y="998538"/>
            <a:ext cx="1614288" cy="369332"/>
          </a:xfrm>
          <a:prstGeom prst="rect">
            <a:avLst/>
          </a:prstGeom>
          <a:noFill/>
        </p:spPr>
        <p:txBody>
          <a:bodyPr wrap="none" rtlCol="0">
            <a:spAutoFit/>
          </a:bodyPr>
          <a:lstStyle/>
          <a:p>
            <a:r>
              <a:rPr lang="fr-FR" dirty="0"/>
              <a:t>Sprint </a:t>
            </a:r>
            <a:r>
              <a:rPr lang="fr-FR" dirty="0" err="1"/>
              <a:t>Review</a:t>
            </a:r>
            <a:r>
              <a:rPr lang="fr-FR" dirty="0"/>
              <a:t> 3</a:t>
            </a:r>
          </a:p>
        </p:txBody>
      </p:sp>
      <p:pic>
        <p:nvPicPr>
          <p:cNvPr id="5" name="Image 4">
            <a:extLst>
              <a:ext uri="{FF2B5EF4-FFF2-40B4-BE49-F238E27FC236}">
                <a16:creationId xmlns:a16="http://schemas.microsoft.com/office/drawing/2014/main" id="{024C6992-D69E-BFA4-C4CE-14AEEBA6D069}"/>
              </a:ext>
            </a:extLst>
          </p:cNvPr>
          <p:cNvPicPr>
            <a:picLocks noChangeAspect="1"/>
          </p:cNvPicPr>
          <p:nvPr/>
        </p:nvPicPr>
        <p:blipFill>
          <a:blip r:embed="rId5"/>
          <a:stretch>
            <a:fillRect/>
          </a:stretch>
        </p:blipFill>
        <p:spPr>
          <a:xfrm>
            <a:off x="2729688" y="3148596"/>
            <a:ext cx="2048104" cy="898977"/>
          </a:xfrm>
          <a:prstGeom prst="rect">
            <a:avLst/>
          </a:prstGeom>
        </p:spPr>
      </p:pic>
      <p:pic>
        <p:nvPicPr>
          <p:cNvPr id="8" name="Image 7">
            <a:extLst>
              <a:ext uri="{FF2B5EF4-FFF2-40B4-BE49-F238E27FC236}">
                <a16:creationId xmlns:a16="http://schemas.microsoft.com/office/drawing/2014/main" id="{7430C65E-2007-34AE-9011-D3DEDEB5276C}"/>
              </a:ext>
            </a:extLst>
          </p:cNvPr>
          <p:cNvPicPr>
            <a:picLocks noChangeAspect="1"/>
          </p:cNvPicPr>
          <p:nvPr/>
        </p:nvPicPr>
        <p:blipFill>
          <a:blip r:embed="rId6"/>
          <a:stretch>
            <a:fillRect/>
          </a:stretch>
        </p:blipFill>
        <p:spPr>
          <a:xfrm>
            <a:off x="2722898" y="1825647"/>
            <a:ext cx="2061447" cy="898977"/>
          </a:xfrm>
          <a:prstGeom prst="rect">
            <a:avLst/>
          </a:prstGeom>
        </p:spPr>
      </p:pic>
      <p:sp>
        <p:nvSpPr>
          <p:cNvPr id="9" name="ZoneTexte 8">
            <a:extLst>
              <a:ext uri="{FF2B5EF4-FFF2-40B4-BE49-F238E27FC236}">
                <a16:creationId xmlns:a16="http://schemas.microsoft.com/office/drawing/2014/main" id="{13785E38-5EDC-3DD9-673E-B3A92734AE0E}"/>
              </a:ext>
            </a:extLst>
          </p:cNvPr>
          <p:cNvSpPr txBox="1"/>
          <p:nvPr/>
        </p:nvSpPr>
        <p:spPr>
          <a:xfrm>
            <a:off x="5320717" y="998538"/>
            <a:ext cx="5271083" cy="5355312"/>
          </a:xfrm>
          <a:prstGeom prst="rect">
            <a:avLst/>
          </a:prstGeom>
          <a:noFill/>
        </p:spPr>
        <p:txBody>
          <a:bodyPr wrap="square" rtlCol="0">
            <a:spAutoFit/>
          </a:bodyPr>
          <a:lstStyle/>
          <a:p>
            <a:r>
              <a:rPr lang="fr-FR" dirty="0"/>
              <a:t>Lors de ce sprint comme celui d’avant, nous aurons 2 réunions.</a:t>
            </a:r>
          </a:p>
          <a:p>
            <a:endParaRPr lang="fr-FR" dirty="0"/>
          </a:p>
          <a:p>
            <a:r>
              <a:rPr lang="fr-FR" dirty="0"/>
              <a:t>La première réunion sera informatif, elle se fera le premier jours du sprint 3, nous discuterons des retours client et des choses a changer, supprimer ou ajouter pour le projet final.</a:t>
            </a:r>
          </a:p>
          <a:p>
            <a:endParaRPr lang="fr-FR" dirty="0"/>
          </a:p>
          <a:p>
            <a:r>
              <a:rPr lang="fr-FR" dirty="0"/>
              <a:t>La deuxième est la réunion habituel de fin de sprint avec le client, elle se fera 1 semaine avant la fin pour rendre la version finale a la fin du sprint</a:t>
            </a:r>
          </a:p>
          <a:p>
            <a:endParaRPr lang="fr-FR" dirty="0"/>
          </a:p>
          <a:p>
            <a:r>
              <a:rPr lang="fr-FR" dirty="0"/>
              <a:t>A cette réunion, le site doit : </a:t>
            </a:r>
          </a:p>
          <a:p>
            <a:pPr marL="285750" indent="-285750">
              <a:buFont typeface="Arial" panose="020B0604020202020204" pitchFamily="34" charset="0"/>
              <a:buChar char="•"/>
            </a:pPr>
            <a:r>
              <a:rPr lang="fr-FR" dirty="0"/>
              <a:t>Être 100% fonctionnel</a:t>
            </a:r>
          </a:p>
          <a:p>
            <a:pPr marL="285750" indent="-285750">
              <a:buFont typeface="Arial" panose="020B0604020202020204" pitchFamily="34" charset="0"/>
              <a:buChar char="•"/>
            </a:pPr>
            <a:r>
              <a:rPr lang="fr-FR" dirty="0"/>
              <a:t>Correspondre aux attentes du client</a:t>
            </a:r>
          </a:p>
          <a:p>
            <a:endParaRPr lang="fr-FR" dirty="0"/>
          </a:p>
          <a:p>
            <a:r>
              <a:rPr lang="fr-FR" dirty="0"/>
              <a:t>A la fin de cette réunion, je réorganiserai la dernière semaine pour corriger les derniers ajustements et le déploiement en fin de semaine.</a:t>
            </a:r>
          </a:p>
        </p:txBody>
      </p:sp>
    </p:spTree>
    <p:extLst>
      <p:ext uri="{BB962C8B-B14F-4D97-AF65-F5344CB8AC3E}">
        <p14:creationId xmlns:p14="http://schemas.microsoft.com/office/powerpoint/2010/main" val="4014235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6" name="Titre 1">
            <a:extLst>
              <a:ext uri="{FF2B5EF4-FFF2-40B4-BE49-F238E27FC236}">
                <a16:creationId xmlns:a16="http://schemas.microsoft.com/office/drawing/2014/main" id="{54309AD6-C422-4D03-A905-F72B2333D29D}"/>
              </a:ext>
            </a:extLst>
          </p:cNvPr>
          <p:cNvSpPr txBox="1">
            <a:spLocks/>
          </p:cNvSpPr>
          <p:nvPr/>
        </p:nvSpPr>
        <p:spPr>
          <a:xfrm>
            <a:off x="2667000" y="87048"/>
            <a:ext cx="6858000" cy="9514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fr-FR"/>
              <a:t>Sommaire</a:t>
            </a:r>
            <a:endParaRPr lang="fr-FR" dirty="0"/>
          </a:p>
        </p:txBody>
      </p:sp>
      <p:sp>
        <p:nvSpPr>
          <p:cNvPr id="7" name="ZoneTexte 6">
            <a:extLst>
              <a:ext uri="{FF2B5EF4-FFF2-40B4-BE49-F238E27FC236}">
                <a16:creationId xmlns:a16="http://schemas.microsoft.com/office/drawing/2014/main" id="{33CBBF3F-C180-646F-E742-5257751C4CE3}"/>
              </a:ext>
            </a:extLst>
          </p:cNvPr>
          <p:cNvSpPr txBox="1"/>
          <p:nvPr/>
        </p:nvSpPr>
        <p:spPr>
          <a:xfrm>
            <a:off x="1876425" y="1648381"/>
            <a:ext cx="3659976" cy="369332"/>
          </a:xfrm>
          <a:prstGeom prst="rect">
            <a:avLst/>
          </a:prstGeom>
          <a:noFill/>
        </p:spPr>
        <p:txBody>
          <a:bodyPr wrap="none" rtlCol="0">
            <a:spAutoFit/>
          </a:bodyPr>
          <a:lstStyle/>
          <a:p>
            <a:r>
              <a:rPr lang="fr-FR" dirty="0"/>
              <a:t>Présentation de l’outil de planification</a:t>
            </a:r>
          </a:p>
        </p:txBody>
      </p:sp>
      <p:sp>
        <p:nvSpPr>
          <p:cNvPr id="8" name="ZoneTexte 7">
            <a:extLst>
              <a:ext uri="{FF2B5EF4-FFF2-40B4-BE49-F238E27FC236}">
                <a16:creationId xmlns:a16="http://schemas.microsoft.com/office/drawing/2014/main" id="{46BB13C1-5C13-59EE-AD0E-26AE185043C4}"/>
              </a:ext>
            </a:extLst>
          </p:cNvPr>
          <p:cNvSpPr txBox="1"/>
          <p:nvPr/>
        </p:nvSpPr>
        <p:spPr>
          <a:xfrm>
            <a:off x="7034213" y="1623972"/>
            <a:ext cx="3047629" cy="369332"/>
          </a:xfrm>
          <a:prstGeom prst="rect">
            <a:avLst/>
          </a:prstGeom>
          <a:noFill/>
        </p:spPr>
        <p:txBody>
          <a:bodyPr wrap="none" rtlCol="0">
            <a:spAutoFit/>
          </a:bodyPr>
          <a:lstStyle/>
          <a:p>
            <a:r>
              <a:rPr lang="fr-FR" dirty="0"/>
              <a:t>Présentation de la planification</a:t>
            </a:r>
          </a:p>
        </p:txBody>
      </p:sp>
      <p:sp>
        <p:nvSpPr>
          <p:cNvPr id="2" name="ZoneTexte 1">
            <a:extLst>
              <a:ext uri="{FF2B5EF4-FFF2-40B4-BE49-F238E27FC236}">
                <a16:creationId xmlns:a16="http://schemas.microsoft.com/office/drawing/2014/main" id="{2E373969-CA8C-EB4E-96B3-36836260A9F3}"/>
              </a:ext>
            </a:extLst>
          </p:cNvPr>
          <p:cNvSpPr txBox="1"/>
          <p:nvPr/>
        </p:nvSpPr>
        <p:spPr>
          <a:xfrm>
            <a:off x="1952625" y="2703971"/>
            <a:ext cx="3532160" cy="1477328"/>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5" action="ppaction://hlinksldjump"/>
              </a:rPr>
              <a:t>Outil de planification </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hlinkClick r:id="rId6" action="ppaction://hlinksldjump"/>
              </a:rPr>
              <a:t>Présentation de l’outil</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hlinkClick r:id="rId7" action="ppaction://hlinksldjump"/>
              </a:rPr>
              <a:t>Présentation d’une tâche</a:t>
            </a:r>
            <a:endParaRPr lang="fr-FR" dirty="0"/>
          </a:p>
        </p:txBody>
      </p:sp>
      <p:sp>
        <p:nvSpPr>
          <p:cNvPr id="3" name="ZoneTexte 2">
            <a:extLst>
              <a:ext uri="{FF2B5EF4-FFF2-40B4-BE49-F238E27FC236}">
                <a16:creationId xmlns:a16="http://schemas.microsoft.com/office/drawing/2014/main" id="{BC5886AA-6BD9-F7A5-D832-DD49CA718A46}"/>
              </a:ext>
            </a:extLst>
          </p:cNvPr>
          <p:cNvSpPr txBox="1"/>
          <p:nvPr/>
        </p:nvSpPr>
        <p:spPr>
          <a:xfrm>
            <a:off x="7035544" y="2619376"/>
            <a:ext cx="3532160" cy="2862322"/>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8" action="ppaction://hlinksldjump"/>
              </a:rPr>
              <a:t>Présentation de l’équipe</a:t>
            </a:r>
          </a:p>
          <a:p>
            <a:pPr marL="285750" indent="-285750">
              <a:buFont typeface="Arial" panose="020B0604020202020204" pitchFamily="34" charset="0"/>
              <a:buChar char="•"/>
            </a:pPr>
            <a:endParaRPr lang="fr-FR" dirty="0">
              <a:hlinkClick r:id="rId8" action="ppaction://hlinksldjump"/>
            </a:endParaRPr>
          </a:p>
          <a:p>
            <a:pPr marL="285750" indent="-285750">
              <a:buFont typeface="Arial" panose="020B0604020202020204" pitchFamily="34" charset="0"/>
              <a:buChar char="•"/>
            </a:pPr>
            <a:r>
              <a:rPr lang="fr-FR" dirty="0">
                <a:hlinkClick r:id="rId8" action="ppaction://hlinksldjump"/>
              </a:rPr>
              <a:t>Présentation sprint 1</a:t>
            </a:r>
            <a:endParaRPr lang="fr-FR" dirty="0"/>
          </a:p>
          <a:p>
            <a:pPr marL="285750" indent="-285750">
              <a:buFont typeface="Arial" panose="020B0604020202020204" pitchFamily="34" charset="0"/>
              <a:buChar char="•"/>
            </a:pPr>
            <a:r>
              <a:rPr lang="fr-FR" dirty="0">
                <a:hlinkClick r:id="rId9" action="ppaction://hlinksldjump"/>
              </a:rPr>
              <a:t>Les attentes du sprint 1</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hlinkClick r:id="rId10" action="ppaction://hlinksldjump"/>
              </a:rPr>
              <a:t>Présentation sprint 2</a:t>
            </a:r>
            <a:endParaRPr lang="fr-FR" dirty="0"/>
          </a:p>
          <a:p>
            <a:pPr marL="285750" indent="-285750">
              <a:buFont typeface="Arial" panose="020B0604020202020204" pitchFamily="34" charset="0"/>
              <a:buChar char="•"/>
            </a:pPr>
            <a:r>
              <a:rPr lang="fr-FR" dirty="0">
                <a:hlinkClick r:id="rId11" action="ppaction://hlinksldjump"/>
              </a:rPr>
              <a:t>Les attentes du sprint 2</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hlinkClick r:id="rId12" action="ppaction://hlinksldjump"/>
              </a:rPr>
              <a:t>Présentation sprint 3</a:t>
            </a:r>
            <a:endParaRPr lang="fr-FR" dirty="0"/>
          </a:p>
          <a:p>
            <a:pPr marL="285750" indent="-285750">
              <a:buFont typeface="Arial" panose="020B0604020202020204" pitchFamily="34" charset="0"/>
              <a:buChar char="•"/>
            </a:pPr>
            <a:r>
              <a:rPr lang="fr-FR" dirty="0">
                <a:hlinkClick r:id="rId13" action="ppaction://hlinksldjump"/>
              </a:rPr>
              <a:t>Les attentes du sprint 3</a:t>
            </a:r>
            <a:endParaRPr lang="fr-FR" dirty="0"/>
          </a:p>
        </p:txBody>
      </p:sp>
    </p:spTree>
    <p:extLst>
      <p:ext uri="{BB962C8B-B14F-4D97-AF65-F5344CB8AC3E}">
        <p14:creationId xmlns:p14="http://schemas.microsoft.com/office/powerpoint/2010/main" val="3664193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3457360-5AF6-1B82-9979-80AB11C32264}"/>
              </a:ext>
            </a:extLst>
          </p:cNvPr>
          <p:cNvSpPr txBox="1"/>
          <p:nvPr/>
        </p:nvSpPr>
        <p:spPr>
          <a:xfrm>
            <a:off x="1231900" y="723900"/>
            <a:ext cx="1308371" cy="369332"/>
          </a:xfrm>
          <a:prstGeom prst="rect">
            <a:avLst/>
          </a:prstGeom>
          <a:noFill/>
        </p:spPr>
        <p:txBody>
          <a:bodyPr wrap="none" rtlCol="0">
            <a:spAutoFit/>
          </a:bodyPr>
          <a:lstStyle/>
          <a:p>
            <a:r>
              <a:rPr lang="fr-FR" dirty="0"/>
              <a:t>En Résumé : </a:t>
            </a:r>
          </a:p>
        </p:txBody>
      </p:sp>
      <p:sp>
        <p:nvSpPr>
          <p:cNvPr id="5" name="ZoneTexte 4">
            <a:extLst>
              <a:ext uri="{FF2B5EF4-FFF2-40B4-BE49-F238E27FC236}">
                <a16:creationId xmlns:a16="http://schemas.microsoft.com/office/drawing/2014/main" id="{CBF3AD79-4C8C-7D3A-7E49-A5A6AC8BAD14}"/>
              </a:ext>
            </a:extLst>
          </p:cNvPr>
          <p:cNvSpPr txBox="1"/>
          <p:nvPr/>
        </p:nvSpPr>
        <p:spPr>
          <a:xfrm>
            <a:off x="1054100" y="1859339"/>
            <a:ext cx="10083800" cy="3139321"/>
          </a:xfrm>
          <a:prstGeom prst="rect">
            <a:avLst/>
          </a:prstGeom>
          <a:noFill/>
        </p:spPr>
        <p:txBody>
          <a:bodyPr wrap="square" rtlCol="0">
            <a:spAutoFit/>
          </a:bodyPr>
          <a:lstStyle/>
          <a:p>
            <a:r>
              <a:rPr lang="fr-FR" dirty="0"/>
              <a:t>Dans cette présentation nous allons passer en revue différents point de la planification : </a:t>
            </a:r>
          </a:p>
          <a:p>
            <a:endParaRPr lang="fr-FR" dirty="0"/>
          </a:p>
          <a:p>
            <a:r>
              <a:rPr lang="fr-FR" dirty="0"/>
              <a:t>Tout d’abord nous allons présenter les méthodologies choisies pour planifier ce projet </a:t>
            </a:r>
          </a:p>
          <a:p>
            <a:endParaRPr lang="fr-FR" dirty="0"/>
          </a:p>
          <a:p>
            <a:r>
              <a:rPr lang="fr-FR" dirty="0"/>
              <a:t>Ensuite nous expliquerons comment fonctionne notre tableau Kanban </a:t>
            </a:r>
          </a:p>
          <a:p>
            <a:endParaRPr lang="fr-FR" dirty="0"/>
          </a:p>
          <a:p>
            <a:r>
              <a:rPr lang="fr-FR" dirty="0"/>
              <a:t>Nous présenterons l’équipe </a:t>
            </a:r>
          </a:p>
          <a:p>
            <a:endParaRPr lang="fr-FR" dirty="0"/>
          </a:p>
          <a:p>
            <a:r>
              <a:rPr lang="fr-FR" dirty="0"/>
              <a:t>Et finalement, nous passerons en revue les différents sprints établis et les attentes de ceux-ci </a:t>
            </a:r>
          </a:p>
          <a:p>
            <a:endParaRPr lang="fr-FR" dirty="0"/>
          </a:p>
          <a:p>
            <a:endParaRPr lang="fr-FR" dirty="0"/>
          </a:p>
        </p:txBody>
      </p:sp>
    </p:spTree>
    <p:extLst>
      <p:ext uri="{BB962C8B-B14F-4D97-AF65-F5344CB8AC3E}">
        <p14:creationId xmlns:p14="http://schemas.microsoft.com/office/powerpoint/2010/main" val="3131616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6" name="Titre 1">
            <a:extLst>
              <a:ext uri="{FF2B5EF4-FFF2-40B4-BE49-F238E27FC236}">
                <a16:creationId xmlns:a16="http://schemas.microsoft.com/office/drawing/2014/main" id="{A67DD60B-086B-C584-8C14-5552A48B3598}"/>
              </a:ext>
            </a:extLst>
          </p:cNvPr>
          <p:cNvSpPr txBox="1">
            <a:spLocks/>
          </p:cNvSpPr>
          <p:nvPr/>
        </p:nvSpPr>
        <p:spPr>
          <a:xfrm>
            <a:off x="3227753" y="241876"/>
            <a:ext cx="6151139" cy="59702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fr-FR" sz="3200" dirty="0"/>
              <a:t>Présentation de la planification</a:t>
            </a:r>
          </a:p>
        </p:txBody>
      </p:sp>
      <p:sp>
        <p:nvSpPr>
          <p:cNvPr id="3" name="ZoneTexte 2">
            <a:extLst>
              <a:ext uri="{FF2B5EF4-FFF2-40B4-BE49-F238E27FC236}">
                <a16:creationId xmlns:a16="http://schemas.microsoft.com/office/drawing/2014/main" id="{EA74942C-7658-483F-AB47-B8D0C7F95908}"/>
              </a:ext>
            </a:extLst>
          </p:cNvPr>
          <p:cNvSpPr txBox="1"/>
          <p:nvPr/>
        </p:nvSpPr>
        <p:spPr>
          <a:xfrm>
            <a:off x="1395412" y="1450954"/>
            <a:ext cx="10083800" cy="3416320"/>
          </a:xfrm>
          <a:prstGeom prst="rect">
            <a:avLst/>
          </a:prstGeom>
          <a:noFill/>
        </p:spPr>
        <p:txBody>
          <a:bodyPr wrap="square" rtlCol="0">
            <a:spAutoFit/>
          </a:bodyPr>
          <a:lstStyle/>
          <a:p>
            <a:r>
              <a:rPr lang="fr-FR" dirty="0"/>
              <a:t>Nous allons utiliser la méthodologie agile pour notre projet et plus particulièrement la méthode </a:t>
            </a:r>
            <a:r>
              <a:rPr lang="fr-FR" dirty="0" err="1"/>
              <a:t>scrum</a:t>
            </a:r>
            <a:r>
              <a:rPr lang="fr-FR" dirty="0"/>
              <a:t>, mais pas a 100% effectivement nous allons utiliser un kanban pour se tenir informé de l’avancés de chacun sur son travail, ce qui nous permet de travailler chacun de son cotés tout en ayant les avancées de chacun.</a:t>
            </a:r>
          </a:p>
          <a:p>
            <a:endParaRPr lang="fr-FR" dirty="0"/>
          </a:p>
          <a:p>
            <a:r>
              <a:rPr lang="fr-FR" dirty="0"/>
              <a:t>Notre projet sera divisée en 3 sprint de 15 jours chacun, comme le prévoit la méthode </a:t>
            </a:r>
            <a:r>
              <a:rPr lang="fr-FR" dirty="0" err="1"/>
              <a:t>scrum</a:t>
            </a:r>
            <a:r>
              <a:rPr lang="fr-FR" dirty="0"/>
              <a:t>, nous allons procéder tout d’abord par notre Product back log pour estimer le temps de travail, ainsi notre projet sera divisé en 3 sprint.</a:t>
            </a:r>
          </a:p>
          <a:p>
            <a:endParaRPr lang="fr-FR" dirty="0"/>
          </a:p>
          <a:p>
            <a:r>
              <a:rPr lang="fr-FR" dirty="0"/>
              <a:t>Nous aurons un sprint </a:t>
            </a:r>
            <a:r>
              <a:rPr lang="fr-FR" dirty="0" err="1"/>
              <a:t>review</a:t>
            </a:r>
            <a:r>
              <a:rPr lang="fr-FR" dirty="0"/>
              <a:t> à chaque fin de sprint et une rétrospective de celui-ci</a:t>
            </a:r>
          </a:p>
          <a:p>
            <a:endParaRPr lang="fr-FR" dirty="0"/>
          </a:p>
          <a:p>
            <a:r>
              <a:rPr lang="fr-FR" dirty="0"/>
              <a:t>Le premier et dernier sprint </a:t>
            </a:r>
            <a:r>
              <a:rPr lang="fr-FR" dirty="0" err="1"/>
              <a:t>review</a:t>
            </a:r>
            <a:r>
              <a:rPr lang="fr-FR" dirty="0"/>
              <a:t> sera effectué avec le client, le deuxième se fera entre le chef de projet et l’équipe de développement. Ceci peut être amené à changer durant les sprint.</a:t>
            </a:r>
          </a:p>
        </p:txBody>
      </p:sp>
    </p:spTree>
    <p:extLst>
      <p:ext uri="{BB962C8B-B14F-4D97-AF65-F5344CB8AC3E}">
        <p14:creationId xmlns:p14="http://schemas.microsoft.com/office/powerpoint/2010/main" val="2493443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Titr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rtlCol="0">
            <a:normAutofit/>
          </a:bodyPr>
          <a:lstStyle/>
          <a:p>
            <a:pPr rtl="0"/>
            <a:r>
              <a:rPr lang="fr-FR" sz="3200" dirty="0"/>
              <a:t>Outil de planification</a:t>
            </a:r>
          </a:p>
        </p:txBody>
      </p:sp>
      <p:sp>
        <p:nvSpPr>
          <p:cNvPr id="3" name="Espace réservé du contenu 2">
            <a:extLst>
              <a:ext uri="{FF2B5EF4-FFF2-40B4-BE49-F238E27FC236}">
                <a16:creationId xmlns:a16="http://schemas.microsoft.com/office/drawing/2014/main" id="{78399AB7-9E36-4EAD-B44A-9E0CEA24AACE}"/>
              </a:ext>
            </a:extLst>
          </p:cNvPr>
          <p:cNvSpPr>
            <a:spLocks noGrp="1"/>
          </p:cNvSpPr>
          <p:nvPr>
            <p:ph idx="1"/>
          </p:nvPr>
        </p:nvSpPr>
        <p:spPr>
          <a:xfrm>
            <a:off x="7724340" y="2249487"/>
            <a:ext cx="4364196" cy="753772"/>
          </a:xfrm>
        </p:spPr>
        <p:txBody>
          <a:bodyPr rtlCol="0">
            <a:normAutofit/>
          </a:bodyPr>
          <a:lstStyle/>
          <a:p>
            <a:pPr marL="0" indent="0" rtl="0">
              <a:lnSpc>
                <a:spcPct val="110000"/>
              </a:lnSpc>
              <a:buNone/>
            </a:pPr>
            <a:r>
              <a:rPr lang="fr-FR" sz="1600" dirty="0"/>
              <a:t>Pour accéder a l’outil de planification :</a:t>
            </a:r>
          </a:p>
          <a:p>
            <a:pPr marL="0" indent="0" rtl="0">
              <a:lnSpc>
                <a:spcPct val="110000"/>
              </a:lnSpc>
              <a:buNone/>
            </a:pPr>
            <a:r>
              <a:rPr lang="fr-FR" sz="1600" dirty="0">
                <a:hlinkClick r:id="rId5"/>
              </a:rPr>
              <a:t>Ctrl + clic ici !</a:t>
            </a:r>
            <a:endParaRPr lang="fr-FR" sz="1600" dirty="0"/>
          </a:p>
        </p:txBody>
      </p:sp>
      <p:pic>
        <p:nvPicPr>
          <p:cNvPr id="5" name="Image 4">
            <a:extLst>
              <a:ext uri="{FF2B5EF4-FFF2-40B4-BE49-F238E27FC236}">
                <a16:creationId xmlns:a16="http://schemas.microsoft.com/office/drawing/2014/main" id="{323C995D-F1A4-341E-CF95-CCC858780E5B}"/>
              </a:ext>
            </a:extLst>
          </p:cNvPr>
          <p:cNvPicPr>
            <a:picLocks noChangeAspect="1"/>
          </p:cNvPicPr>
          <p:nvPr/>
        </p:nvPicPr>
        <p:blipFill>
          <a:blip r:embed="rId6"/>
          <a:stretch>
            <a:fillRect/>
          </a:stretch>
        </p:blipFill>
        <p:spPr>
          <a:xfrm>
            <a:off x="614363" y="883084"/>
            <a:ext cx="6877628" cy="3887355"/>
          </a:xfrm>
          <a:prstGeom prst="rect">
            <a:avLst/>
          </a:prstGeom>
        </p:spPr>
      </p:pic>
    </p:spTree>
    <p:extLst>
      <p:ext uri="{BB962C8B-B14F-4D97-AF65-F5344CB8AC3E}">
        <p14:creationId xmlns:p14="http://schemas.microsoft.com/office/powerpoint/2010/main" val="1094849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pic>
        <p:nvPicPr>
          <p:cNvPr id="5" name="Image 4">
            <a:extLst>
              <a:ext uri="{FF2B5EF4-FFF2-40B4-BE49-F238E27FC236}">
                <a16:creationId xmlns:a16="http://schemas.microsoft.com/office/drawing/2014/main" id="{323C995D-F1A4-341E-CF95-CCC858780E5B}"/>
              </a:ext>
            </a:extLst>
          </p:cNvPr>
          <p:cNvPicPr>
            <a:picLocks noChangeAspect="1"/>
          </p:cNvPicPr>
          <p:nvPr/>
        </p:nvPicPr>
        <p:blipFill>
          <a:blip r:embed="rId5"/>
          <a:stretch>
            <a:fillRect/>
          </a:stretch>
        </p:blipFill>
        <p:spPr>
          <a:xfrm>
            <a:off x="2626230" y="1516063"/>
            <a:ext cx="6877628" cy="3887355"/>
          </a:xfrm>
          <a:prstGeom prst="rect">
            <a:avLst/>
          </a:prstGeom>
        </p:spPr>
      </p:pic>
      <p:sp>
        <p:nvSpPr>
          <p:cNvPr id="9" name="Titre 1">
            <a:extLst>
              <a:ext uri="{FF2B5EF4-FFF2-40B4-BE49-F238E27FC236}">
                <a16:creationId xmlns:a16="http://schemas.microsoft.com/office/drawing/2014/main" id="{C0A3123D-4CEC-B6B6-0F5C-E071BD6F7BC0}"/>
              </a:ext>
            </a:extLst>
          </p:cNvPr>
          <p:cNvSpPr txBox="1">
            <a:spLocks/>
          </p:cNvSpPr>
          <p:nvPr/>
        </p:nvSpPr>
        <p:spPr>
          <a:xfrm>
            <a:off x="3493629" y="241876"/>
            <a:ext cx="5204742" cy="5970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fr-FR" sz="3200"/>
              <a:t>Présentation de l’outil</a:t>
            </a:r>
            <a:endParaRPr lang="fr-FR" sz="3200" dirty="0"/>
          </a:p>
        </p:txBody>
      </p:sp>
      <p:cxnSp>
        <p:nvCxnSpPr>
          <p:cNvPr id="10" name="Connecteur droit avec flèche 9">
            <a:extLst>
              <a:ext uri="{FF2B5EF4-FFF2-40B4-BE49-F238E27FC236}">
                <a16:creationId xmlns:a16="http://schemas.microsoft.com/office/drawing/2014/main" id="{FD7C2D14-B3CC-05C9-D513-76673D789103}"/>
              </a:ext>
            </a:extLst>
          </p:cNvPr>
          <p:cNvCxnSpPr>
            <a:cxnSpLocks/>
            <a:endCxn id="15" idx="2"/>
          </p:cNvCxnSpPr>
          <p:nvPr/>
        </p:nvCxnSpPr>
        <p:spPr>
          <a:xfrm flipV="1">
            <a:off x="4696263" y="1194316"/>
            <a:ext cx="141393" cy="3598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7336F316-A12F-F510-BB6D-F0A0B42C6D7B}"/>
              </a:ext>
            </a:extLst>
          </p:cNvPr>
          <p:cNvSpPr txBox="1"/>
          <p:nvPr/>
        </p:nvSpPr>
        <p:spPr>
          <a:xfrm>
            <a:off x="3472155" y="824984"/>
            <a:ext cx="2731002" cy="369332"/>
          </a:xfrm>
          <a:prstGeom prst="rect">
            <a:avLst/>
          </a:prstGeom>
          <a:noFill/>
        </p:spPr>
        <p:txBody>
          <a:bodyPr wrap="square" rtlCol="0">
            <a:spAutoFit/>
          </a:bodyPr>
          <a:lstStyle/>
          <a:p>
            <a:r>
              <a:rPr lang="fr-FR" dirty="0"/>
              <a:t>Tableau des tâches en cours</a:t>
            </a:r>
          </a:p>
        </p:txBody>
      </p:sp>
      <p:cxnSp>
        <p:nvCxnSpPr>
          <p:cNvPr id="16" name="Connecteur droit avec flèche 15">
            <a:extLst>
              <a:ext uri="{FF2B5EF4-FFF2-40B4-BE49-F238E27FC236}">
                <a16:creationId xmlns:a16="http://schemas.microsoft.com/office/drawing/2014/main" id="{865219F8-27B4-A8D5-7AF8-4DAF539540E4}"/>
              </a:ext>
            </a:extLst>
          </p:cNvPr>
          <p:cNvCxnSpPr>
            <a:cxnSpLocks/>
          </p:cNvCxnSpPr>
          <p:nvPr/>
        </p:nvCxnSpPr>
        <p:spPr>
          <a:xfrm flipH="1" flipV="1">
            <a:off x="1940430" y="1435100"/>
            <a:ext cx="867791" cy="1280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76F1C707-9D9E-0707-0B42-7AA93F76F27A}"/>
              </a:ext>
            </a:extLst>
          </p:cNvPr>
          <p:cNvSpPr txBox="1"/>
          <p:nvPr/>
        </p:nvSpPr>
        <p:spPr>
          <a:xfrm>
            <a:off x="-10569" y="1009650"/>
            <a:ext cx="2731002" cy="369332"/>
          </a:xfrm>
          <a:prstGeom prst="rect">
            <a:avLst/>
          </a:prstGeom>
          <a:noFill/>
        </p:spPr>
        <p:txBody>
          <a:bodyPr wrap="square" rtlCol="0">
            <a:spAutoFit/>
          </a:bodyPr>
          <a:lstStyle/>
          <a:p>
            <a:r>
              <a:rPr lang="fr-FR" dirty="0"/>
              <a:t>Tableau des tâches à faire</a:t>
            </a:r>
          </a:p>
        </p:txBody>
      </p:sp>
      <p:cxnSp>
        <p:nvCxnSpPr>
          <p:cNvPr id="23" name="Connecteur droit avec flèche 22">
            <a:extLst>
              <a:ext uri="{FF2B5EF4-FFF2-40B4-BE49-F238E27FC236}">
                <a16:creationId xmlns:a16="http://schemas.microsoft.com/office/drawing/2014/main" id="{030C7652-B439-DE55-045D-6B3B66EC4001}"/>
              </a:ext>
            </a:extLst>
          </p:cNvPr>
          <p:cNvCxnSpPr>
            <a:cxnSpLocks/>
          </p:cNvCxnSpPr>
          <p:nvPr/>
        </p:nvCxnSpPr>
        <p:spPr>
          <a:xfrm flipV="1">
            <a:off x="5797010" y="1175266"/>
            <a:ext cx="1557336" cy="4397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E1E03FF6-9413-2F4B-0DE0-4DFF0F37D8BB}"/>
              </a:ext>
            </a:extLst>
          </p:cNvPr>
          <p:cNvSpPr txBox="1"/>
          <p:nvPr/>
        </p:nvSpPr>
        <p:spPr>
          <a:xfrm>
            <a:off x="7161282" y="784225"/>
            <a:ext cx="2731002" cy="369332"/>
          </a:xfrm>
          <a:prstGeom prst="rect">
            <a:avLst/>
          </a:prstGeom>
          <a:noFill/>
        </p:spPr>
        <p:txBody>
          <a:bodyPr wrap="square" rtlCol="0">
            <a:spAutoFit/>
          </a:bodyPr>
          <a:lstStyle/>
          <a:p>
            <a:r>
              <a:rPr lang="fr-FR" dirty="0"/>
              <a:t>Tableau des tâches à tester</a:t>
            </a:r>
          </a:p>
        </p:txBody>
      </p:sp>
      <p:cxnSp>
        <p:nvCxnSpPr>
          <p:cNvPr id="26" name="Connecteur droit avec flèche 25">
            <a:extLst>
              <a:ext uri="{FF2B5EF4-FFF2-40B4-BE49-F238E27FC236}">
                <a16:creationId xmlns:a16="http://schemas.microsoft.com/office/drawing/2014/main" id="{E7096B77-4A58-4298-7988-28EF7E3A94D6}"/>
              </a:ext>
            </a:extLst>
          </p:cNvPr>
          <p:cNvCxnSpPr>
            <a:cxnSpLocks/>
            <a:endCxn id="28" idx="1"/>
          </p:cNvCxnSpPr>
          <p:nvPr/>
        </p:nvCxnSpPr>
        <p:spPr>
          <a:xfrm flipV="1">
            <a:off x="7325483" y="1408667"/>
            <a:ext cx="2197428" cy="2063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5696CDE8-B7DC-AD17-BC4E-3EDE57E6E1C2}"/>
              </a:ext>
            </a:extLst>
          </p:cNvPr>
          <p:cNvSpPr txBox="1"/>
          <p:nvPr/>
        </p:nvSpPr>
        <p:spPr>
          <a:xfrm>
            <a:off x="9522911" y="1224001"/>
            <a:ext cx="2731002" cy="369332"/>
          </a:xfrm>
          <a:prstGeom prst="rect">
            <a:avLst/>
          </a:prstGeom>
          <a:noFill/>
        </p:spPr>
        <p:txBody>
          <a:bodyPr wrap="square" rtlCol="0">
            <a:spAutoFit/>
          </a:bodyPr>
          <a:lstStyle/>
          <a:p>
            <a:r>
              <a:rPr lang="fr-FR" dirty="0"/>
              <a:t>Tableau des tâches terminé</a:t>
            </a:r>
          </a:p>
        </p:txBody>
      </p:sp>
    </p:spTree>
    <p:extLst>
      <p:ext uri="{BB962C8B-B14F-4D97-AF65-F5344CB8AC3E}">
        <p14:creationId xmlns:p14="http://schemas.microsoft.com/office/powerpoint/2010/main" val="2779412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10" name="Titre 1">
            <a:extLst>
              <a:ext uri="{FF2B5EF4-FFF2-40B4-BE49-F238E27FC236}">
                <a16:creationId xmlns:a16="http://schemas.microsoft.com/office/drawing/2014/main" id="{89C87A05-C6AB-DB8A-6982-6BD6637FF714}"/>
              </a:ext>
            </a:extLst>
          </p:cNvPr>
          <p:cNvSpPr>
            <a:spLocks noGrp="1"/>
          </p:cNvSpPr>
          <p:nvPr>
            <p:ph type="title"/>
          </p:nvPr>
        </p:nvSpPr>
        <p:spPr>
          <a:xfrm>
            <a:off x="3493629" y="241876"/>
            <a:ext cx="5204742" cy="597023"/>
          </a:xfrm>
        </p:spPr>
        <p:txBody>
          <a:bodyPr rtlCol="0">
            <a:normAutofit/>
          </a:bodyPr>
          <a:lstStyle/>
          <a:p>
            <a:pPr rtl="0"/>
            <a:r>
              <a:rPr lang="fr-FR" sz="3200" dirty="0"/>
              <a:t>Présentation de l’outil</a:t>
            </a:r>
          </a:p>
        </p:txBody>
      </p:sp>
      <p:pic>
        <p:nvPicPr>
          <p:cNvPr id="12" name="Image 11">
            <a:extLst>
              <a:ext uri="{FF2B5EF4-FFF2-40B4-BE49-F238E27FC236}">
                <a16:creationId xmlns:a16="http://schemas.microsoft.com/office/drawing/2014/main" id="{F91BBB43-C6D8-5E81-EE1B-CC977FA5E010}"/>
              </a:ext>
            </a:extLst>
          </p:cNvPr>
          <p:cNvPicPr>
            <a:picLocks noChangeAspect="1"/>
          </p:cNvPicPr>
          <p:nvPr/>
        </p:nvPicPr>
        <p:blipFill>
          <a:blip r:embed="rId5"/>
          <a:stretch>
            <a:fillRect/>
          </a:stretch>
        </p:blipFill>
        <p:spPr>
          <a:xfrm>
            <a:off x="2305051" y="1093788"/>
            <a:ext cx="1644542" cy="4592972"/>
          </a:xfrm>
          <a:prstGeom prst="rect">
            <a:avLst/>
          </a:prstGeom>
        </p:spPr>
      </p:pic>
      <p:cxnSp>
        <p:nvCxnSpPr>
          <p:cNvPr id="14" name="Connecteur droit avec flèche 13">
            <a:extLst>
              <a:ext uri="{FF2B5EF4-FFF2-40B4-BE49-F238E27FC236}">
                <a16:creationId xmlns:a16="http://schemas.microsoft.com/office/drawing/2014/main" id="{E1A4663A-C3A6-F933-04A7-90140AA14BDD}"/>
              </a:ext>
            </a:extLst>
          </p:cNvPr>
          <p:cNvCxnSpPr>
            <a:cxnSpLocks/>
            <a:endCxn id="15" idx="1"/>
          </p:cNvCxnSpPr>
          <p:nvPr/>
        </p:nvCxnSpPr>
        <p:spPr>
          <a:xfrm>
            <a:off x="3280095" y="1468438"/>
            <a:ext cx="1655336" cy="63075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14CC0CAC-835D-0C3C-DED4-320D8E24823C}"/>
              </a:ext>
            </a:extLst>
          </p:cNvPr>
          <p:cNvSpPr txBox="1"/>
          <p:nvPr/>
        </p:nvSpPr>
        <p:spPr>
          <a:xfrm>
            <a:off x="4935431" y="1914525"/>
            <a:ext cx="3139001" cy="369332"/>
          </a:xfrm>
          <a:prstGeom prst="rect">
            <a:avLst/>
          </a:prstGeom>
          <a:noFill/>
        </p:spPr>
        <p:txBody>
          <a:bodyPr wrap="square" rtlCol="0">
            <a:spAutoFit/>
          </a:bodyPr>
          <a:lstStyle/>
          <a:p>
            <a:r>
              <a:rPr lang="fr-FR" dirty="0"/>
              <a:t>Personne concerné par la tâches</a:t>
            </a:r>
          </a:p>
        </p:txBody>
      </p:sp>
      <p:sp>
        <p:nvSpPr>
          <p:cNvPr id="16" name="ZoneTexte 15">
            <a:extLst>
              <a:ext uri="{FF2B5EF4-FFF2-40B4-BE49-F238E27FC236}">
                <a16:creationId xmlns:a16="http://schemas.microsoft.com/office/drawing/2014/main" id="{2E01C559-65A3-A872-B218-AF63EFDEA975}"/>
              </a:ext>
            </a:extLst>
          </p:cNvPr>
          <p:cNvSpPr txBox="1"/>
          <p:nvPr/>
        </p:nvSpPr>
        <p:spPr>
          <a:xfrm>
            <a:off x="5087831" y="2434710"/>
            <a:ext cx="1877052" cy="369332"/>
          </a:xfrm>
          <a:prstGeom prst="rect">
            <a:avLst/>
          </a:prstGeom>
          <a:noFill/>
        </p:spPr>
        <p:txBody>
          <a:bodyPr wrap="none" rtlCol="0">
            <a:spAutoFit/>
          </a:bodyPr>
          <a:lstStyle/>
          <a:p>
            <a:r>
              <a:rPr lang="fr-FR" dirty="0"/>
              <a:t>Nombre de tâches</a:t>
            </a:r>
          </a:p>
        </p:txBody>
      </p:sp>
      <p:cxnSp>
        <p:nvCxnSpPr>
          <p:cNvPr id="17" name="Connecteur droit avec flèche 16">
            <a:extLst>
              <a:ext uri="{FF2B5EF4-FFF2-40B4-BE49-F238E27FC236}">
                <a16:creationId xmlns:a16="http://schemas.microsoft.com/office/drawing/2014/main" id="{409CBB6E-9CC0-697E-F307-4DA7C5C0B451}"/>
              </a:ext>
            </a:extLst>
          </p:cNvPr>
          <p:cNvCxnSpPr>
            <a:cxnSpLocks/>
          </p:cNvCxnSpPr>
          <p:nvPr/>
        </p:nvCxnSpPr>
        <p:spPr>
          <a:xfrm>
            <a:off x="2890682" y="1887538"/>
            <a:ext cx="2197149" cy="7405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A9C9EE0A-F5F7-F445-A48B-4923E32982C5}"/>
              </a:ext>
            </a:extLst>
          </p:cNvPr>
          <p:cNvCxnSpPr>
            <a:cxnSpLocks/>
          </p:cNvCxnSpPr>
          <p:nvPr/>
        </p:nvCxnSpPr>
        <p:spPr>
          <a:xfrm flipV="1">
            <a:off x="2757488" y="1213549"/>
            <a:ext cx="2567356" cy="244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1905CFCA-7431-E553-B7E1-5474BAA68FD9}"/>
              </a:ext>
            </a:extLst>
          </p:cNvPr>
          <p:cNvSpPr txBox="1"/>
          <p:nvPr/>
        </p:nvSpPr>
        <p:spPr>
          <a:xfrm>
            <a:off x="5250441" y="1022286"/>
            <a:ext cx="1588705" cy="369332"/>
          </a:xfrm>
          <a:prstGeom prst="rect">
            <a:avLst/>
          </a:prstGeom>
          <a:noFill/>
        </p:spPr>
        <p:txBody>
          <a:bodyPr wrap="none" rtlCol="0">
            <a:spAutoFit/>
          </a:bodyPr>
          <a:lstStyle/>
          <a:p>
            <a:r>
              <a:rPr lang="fr-FR" dirty="0"/>
              <a:t>Sprint concerné</a:t>
            </a:r>
          </a:p>
        </p:txBody>
      </p:sp>
      <p:cxnSp>
        <p:nvCxnSpPr>
          <p:cNvPr id="24" name="Connecteur droit avec flèche 23">
            <a:extLst>
              <a:ext uri="{FF2B5EF4-FFF2-40B4-BE49-F238E27FC236}">
                <a16:creationId xmlns:a16="http://schemas.microsoft.com/office/drawing/2014/main" id="{ED4D9137-475C-E55A-B765-CE7B98EFC19D}"/>
              </a:ext>
            </a:extLst>
          </p:cNvPr>
          <p:cNvCxnSpPr>
            <a:cxnSpLocks/>
          </p:cNvCxnSpPr>
          <p:nvPr/>
        </p:nvCxnSpPr>
        <p:spPr>
          <a:xfrm flipV="1">
            <a:off x="3936345" y="3226235"/>
            <a:ext cx="1449387" cy="2484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11893697-B002-4C62-F135-29A9D0BE8E8F}"/>
              </a:ext>
            </a:extLst>
          </p:cNvPr>
          <p:cNvSpPr txBox="1"/>
          <p:nvPr/>
        </p:nvSpPr>
        <p:spPr>
          <a:xfrm>
            <a:off x="5318278" y="3027243"/>
            <a:ext cx="1616340" cy="369332"/>
          </a:xfrm>
          <a:prstGeom prst="rect">
            <a:avLst/>
          </a:prstGeom>
          <a:noFill/>
        </p:spPr>
        <p:txBody>
          <a:bodyPr wrap="none" rtlCol="0">
            <a:spAutoFit/>
          </a:bodyPr>
          <a:lstStyle/>
          <a:p>
            <a:r>
              <a:rPr lang="fr-FR" dirty="0"/>
              <a:t>Menu déroulant</a:t>
            </a:r>
          </a:p>
        </p:txBody>
      </p:sp>
      <p:cxnSp>
        <p:nvCxnSpPr>
          <p:cNvPr id="27" name="Connecteur droit avec flèche 26">
            <a:extLst>
              <a:ext uri="{FF2B5EF4-FFF2-40B4-BE49-F238E27FC236}">
                <a16:creationId xmlns:a16="http://schemas.microsoft.com/office/drawing/2014/main" id="{18565E62-D691-4267-92BB-7D1586F256A5}"/>
              </a:ext>
            </a:extLst>
          </p:cNvPr>
          <p:cNvCxnSpPr>
            <a:cxnSpLocks/>
          </p:cNvCxnSpPr>
          <p:nvPr/>
        </p:nvCxnSpPr>
        <p:spPr>
          <a:xfrm>
            <a:off x="2738438" y="1450551"/>
            <a:ext cx="2586406" cy="2065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6664F217-5AC7-3E32-7F36-08B9C27713EF}"/>
              </a:ext>
            </a:extLst>
          </p:cNvPr>
          <p:cNvSpPr txBox="1"/>
          <p:nvPr/>
        </p:nvSpPr>
        <p:spPr>
          <a:xfrm>
            <a:off x="5288014" y="1480514"/>
            <a:ext cx="1676869" cy="369332"/>
          </a:xfrm>
          <a:prstGeom prst="rect">
            <a:avLst/>
          </a:prstGeom>
          <a:noFill/>
        </p:spPr>
        <p:txBody>
          <a:bodyPr wrap="none" rtlCol="0">
            <a:spAutoFit/>
          </a:bodyPr>
          <a:lstStyle/>
          <a:p>
            <a:r>
              <a:rPr lang="fr-FR" dirty="0"/>
              <a:t>Tâches Urgentes</a:t>
            </a:r>
          </a:p>
        </p:txBody>
      </p:sp>
      <p:cxnSp>
        <p:nvCxnSpPr>
          <p:cNvPr id="30" name="Connecteur droit avec flèche 29">
            <a:extLst>
              <a:ext uri="{FF2B5EF4-FFF2-40B4-BE49-F238E27FC236}">
                <a16:creationId xmlns:a16="http://schemas.microsoft.com/office/drawing/2014/main" id="{12667D0F-DF2C-9951-D83A-2D8A79F3065E}"/>
              </a:ext>
            </a:extLst>
          </p:cNvPr>
          <p:cNvCxnSpPr>
            <a:cxnSpLocks/>
          </p:cNvCxnSpPr>
          <p:nvPr/>
        </p:nvCxnSpPr>
        <p:spPr>
          <a:xfrm flipV="1">
            <a:off x="3047448" y="4338638"/>
            <a:ext cx="2615121" cy="12199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0EC6494-F69C-349D-FE1B-074F796ABDFA}"/>
              </a:ext>
            </a:extLst>
          </p:cNvPr>
          <p:cNvSpPr txBox="1"/>
          <p:nvPr/>
        </p:nvSpPr>
        <p:spPr>
          <a:xfrm>
            <a:off x="5631783" y="4112181"/>
            <a:ext cx="1795300" cy="369332"/>
          </a:xfrm>
          <a:prstGeom prst="rect">
            <a:avLst/>
          </a:prstGeom>
          <a:noFill/>
        </p:spPr>
        <p:txBody>
          <a:bodyPr wrap="none" rtlCol="0">
            <a:spAutoFit/>
          </a:bodyPr>
          <a:lstStyle/>
          <a:p>
            <a:r>
              <a:rPr lang="fr-FR" dirty="0"/>
              <a:t>Ajouter une tâche</a:t>
            </a:r>
          </a:p>
        </p:txBody>
      </p:sp>
      <p:cxnSp>
        <p:nvCxnSpPr>
          <p:cNvPr id="4" name="Connecteur droit avec flèche 3">
            <a:extLst>
              <a:ext uri="{FF2B5EF4-FFF2-40B4-BE49-F238E27FC236}">
                <a16:creationId xmlns:a16="http://schemas.microsoft.com/office/drawing/2014/main" id="{454AECE3-DB3C-BAEF-8E2F-D5A416DBA4DF}"/>
              </a:ext>
            </a:extLst>
          </p:cNvPr>
          <p:cNvCxnSpPr>
            <a:cxnSpLocks/>
            <a:endCxn id="5" idx="1"/>
          </p:cNvCxnSpPr>
          <p:nvPr/>
        </p:nvCxnSpPr>
        <p:spPr>
          <a:xfrm flipV="1">
            <a:off x="3718872" y="3761621"/>
            <a:ext cx="1912911" cy="3881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CFC064EE-E419-592C-DF42-35F45AED35D0}"/>
              </a:ext>
            </a:extLst>
          </p:cNvPr>
          <p:cNvSpPr txBox="1"/>
          <p:nvPr/>
        </p:nvSpPr>
        <p:spPr>
          <a:xfrm>
            <a:off x="5631783" y="3576955"/>
            <a:ext cx="4613379" cy="369332"/>
          </a:xfrm>
          <a:prstGeom prst="rect">
            <a:avLst/>
          </a:prstGeom>
          <a:noFill/>
        </p:spPr>
        <p:txBody>
          <a:bodyPr wrap="none" rtlCol="0">
            <a:spAutoFit/>
          </a:bodyPr>
          <a:lstStyle/>
          <a:p>
            <a:r>
              <a:rPr lang="fr-FR" dirty="0"/>
              <a:t>Un clic sur la tâche ouvre une modale de celle-ci</a:t>
            </a:r>
          </a:p>
        </p:txBody>
      </p:sp>
    </p:spTree>
    <p:extLst>
      <p:ext uri="{BB962C8B-B14F-4D97-AF65-F5344CB8AC3E}">
        <p14:creationId xmlns:p14="http://schemas.microsoft.com/office/powerpoint/2010/main" val="3324609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2" name="Titre 1">
            <a:extLst>
              <a:ext uri="{FF2B5EF4-FFF2-40B4-BE49-F238E27FC236}">
                <a16:creationId xmlns:a16="http://schemas.microsoft.com/office/drawing/2014/main" id="{1BF3CC20-6F97-F710-43EA-942637B29F33}"/>
              </a:ext>
            </a:extLst>
          </p:cNvPr>
          <p:cNvSpPr>
            <a:spLocks noGrp="1"/>
          </p:cNvSpPr>
          <p:nvPr>
            <p:ph type="title"/>
          </p:nvPr>
        </p:nvSpPr>
        <p:spPr>
          <a:xfrm>
            <a:off x="3493629" y="241876"/>
            <a:ext cx="5204742" cy="597023"/>
          </a:xfrm>
        </p:spPr>
        <p:txBody>
          <a:bodyPr rtlCol="0">
            <a:normAutofit/>
          </a:bodyPr>
          <a:lstStyle/>
          <a:p>
            <a:pPr rtl="0"/>
            <a:r>
              <a:rPr lang="fr-FR" sz="3200" dirty="0"/>
              <a:t>Présentation d’une tâche</a:t>
            </a:r>
          </a:p>
        </p:txBody>
      </p:sp>
      <p:pic>
        <p:nvPicPr>
          <p:cNvPr id="4" name="Image 3">
            <a:extLst>
              <a:ext uri="{FF2B5EF4-FFF2-40B4-BE49-F238E27FC236}">
                <a16:creationId xmlns:a16="http://schemas.microsoft.com/office/drawing/2014/main" id="{35392CC6-323F-7E96-63AE-BEB165C928C0}"/>
              </a:ext>
            </a:extLst>
          </p:cNvPr>
          <p:cNvPicPr>
            <a:picLocks noChangeAspect="1"/>
          </p:cNvPicPr>
          <p:nvPr/>
        </p:nvPicPr>
        <p:blipFill>
          <a:blip r:embed="rId5"/>
          <a:stretch>
            <a:fillRect/>
          </a:stretch>
        </p:blipFill>
        <p:spPr>
          <a:xfrm>
            <a:off x="723901" y="912813"/>
            <a:ext cx="6796689" cy="4149724"/>
          </a:xfrm>
          <a:prstGeom prst="rect">
            <a:avLst/>
          </a:prstGeom>
        </p:spPr>
      </p:pic>
      <p:cxnSp>
        <p:nvCxnSpPr>
          <p:cNvPr id="10" name="Connecteur droit avec flèche 9">
            <a:extLst>
              <a:ext uri="{FF2B5EF4-FFF2-40B4-BE49-F238E27FC236}">
                <a16:creationId xmlns:a16="http://schemas.microsoft.com/office/drawing/2014/main" id="{EFFA8445-5A38-C5F6-8006-3D2D0017F1C9}"/>
              </a:ext>
            </a:extLst>
          </p:cNvPr>
          <p:cNvCxnSpPr>
            <a:cxnSpLocks/>
            <a:stCxn id="11" idx="1"/>
          </p:cNvCxnSpPr>
          <p:nvPr/>
        </p:nvCxnSpPr>
        <p:spPr>
          <a:xfrm flipV="1">
            <a:off x="6096000" y="3393394"/>
            <a:ext cx="2736844" cy="1542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Accolade fermante 10">
            <a:extLst>
              <a:ext uri="{FF2B5EF4-FFF2-40B4-BE49-F238E27FC236}">
                <a16:creationId xmlns:a16="http://schemas.microsoft.com/office/drawing/2014/main" id="{541D1548-767A-E086-53D4-28BB229AAD75}"/>
              </a:ext>
            </a:extLst>
          </p:cNvPr>
          <p:cNvSpPr/>
          <p:nvPr/>
        </p:nvSpPr>
        <p:spPr>
          <a:xfrm>
            <a:off x="5956183" y="3288484"/>
            <a:ext cx="139817" cy="518341"/>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ZoneTexte 12">
            <a:extLst>
              <a:ext uri="{FF2B5EF4-FFF2-40B4-BE49-F238E27FC236}">
                <a16:creationId xmlns:a16="http://schemas.microsoft.com/office/drawing/2014/main" id="{2301161E-1CE7-2604-458C-F90B6BE4B787}"/>
              </a:ext>
            </a:extLst>
          </p:cNvPr>
          <p:cNvSpPr txBox="1"/>
          <p:nvPr/>
        </p:nvSpPr>
        <p:spPr>
          <a:xfrm>
            <a:off x="8832844" y="3188019"/>
            <a:ext cx="1809726" cy="369332"/>
          </a:xfrm>
          <a:prstGeom prst="rect">
            <a:avLst/>
          </a:prstGeom>
          <a:noFill/>
        </p:spPr>
        <p:txBody>
          <a:bodyPr wrap="none" rtlCol="0">
            <a:spAutoFit/>
          </a:bodyPr>
          <a:lstStyle/>
          <a:p>
            <a:r>
              <a:rPr lang="fr-FR" dirty="0"/>
              <a:t>Tâches demandés</a:t>
            </a:r>
          </a:p>
        </p:txBody>
      </p:sp>
      <p:sp>
        <p:nvSpPr>
          <p:cNvPr id="14" name="Accolade fermante 13">
            <a:extLst>
              <a:ext uri="{FF2B5EF4-FFF2-40B4-BE49-F238E27FC236}">
                <a16:creationId xmlns:a16="http://schemas.microsoft.com/office/drawing/2014/main" id="{3102DDBD-29D0-18C2-C8D8-9B86F7E923A9}"/>
              </a:ext>
            </a:extLst>
          </p:cNvPr>
          <p:cNvSpPr/>
          <p:nvPr/>
        </p:nvSpPr>
        <p:spPr>
          <a:xfrm>
            <a:off x="6359905" y="2054420"/>
            <a:ext cx="190499" cy="778586"/>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8693C7A5-9B18-4859-D1D2-7A29A9894DC0}"/>
              </a:ext>
            </a:extLst>
          </p:cNvPr>
          <p:cNvCxnSpPr>
            <a:cxnSpLocks/>
          </p:cNvCxnSpPr>
          <p:nvPr/>
        </p:nvCxnSpPr>
        <p:spPr>
          <a:xfrm flipV="1">
            <a:off x="6500845" y="2298351"/>
            <a:ext cx="2736844" cy="1542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FDD73C6F-C0C0-FAE6-55CF-0AFA9758829D}"/>
              </a:ext>
            </a:extLst>
          </p:cNvPr>
          <p:cNvSpPr txBox="1"/>
          <p:nvPr/>
        </p:nvSpPr>
        <p:spPr>
          <a:xfrm>
            <a:off x="9237689" y="2083280"/>
            <a:ext cx="2381999" cy="369332"/>
          </a:xfrm>
          <a:prstGeom prst="rect">
            <a:avLst/>
          </a:prstGeom>
          <a:noFill/>
        </p:spPr>
        <p:txBody>
          <a:bodyPr wrap="none" rtlCol="0">
            <a:spAutoFit/>
          </a:bodyPr>
          <a:lstStyle/>
          <a:p>
            <a:r>
              <a:rPr lang="fr-FR" dirty="0"/>
              <a:t>Description de la tâche</a:t>
            </a:r>
          </a:p>
        </p:txBody>
      </p:sp>
      <p:cxnSp>
        <p:nvCxnSpPr>
          <p:cNvPr id="17" name="Connecteur droit avec flèche 16">
            <a:extLst>
              <a:ext uri="{FF2B5EF4-FFF2-40B4-BE49-F238E27FC236}">
                <a16:creationId xmlns:a16="http://schemas.microsoft.com/office/drawing/2014/main" id="{CB7E33B5-1D40-C316-B73C-E632A8D8F241}"/>
              </a:ext>
            </a:extLst>
          </p:cNvPr>
          <p:cNvCxnSpPr>
            <a:cxnSpLocks/>
          </p:cNvCxnSpPr>
          <p:nvPr/>
        </p:nvCxnSpPr>
        <p:spPr>
          <a:xfrm>
            <a:off x="4273874" y="4035000"/>
            <a:ext cx="4744291" cy="4111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29FAE83F-0136-EBFC-9DA6-4042930FAD18}"/>
              </a:ext>
            </a:extLst>
          </p:cNvPr>
          <p:cNvSpPr txBox="1"/>
          <p:nvPr/>
        </p:nvSpPr>
        <p:spPr>
          <a:xfrm>
            <a:off x="9018165" y="4266412"/>
            <a:ext cx="2742417" cy="923330"/>
          </a:xfrm>
          <a:prstGeom prst="rect">
            <a:avLst/>
          </a:prstGeom>
          <a:noFill/>
        </p:spPr>
        <p:txBody>
          <a:bodyPr wrap="none" rtlCol="0">
            <a:spAutoFit/>
          </a:bodyPr>
          <a:lstStyle/>
          <a:p>
            <a:r>
              <a:rPr lang="fr-FR" dirty="0"/>
              <a:t>Ajout de tâches ( tester des</a:t>
            </a:r>
          </a:p>
          <a:p>
            <a:r>
              <a:rPr lang="fr-FR" dirty="0"/>
              <a:t>fonctionnalités ou faire des </a:t>
            </a:r>
          </a:p>
          <a:p>
            <a:r>
              <a:rPr lang="fr-FR" dirty="0"/>
              <a:t>demandes )</a:t>
            </a:r>
          </a:p>
        </p:txBody>
      </p:sp>
      <p:cxnSp>
        <p:nvCxnSpPr>
          <p:cNvPr id="20" name="Connecteur droit avec flèche 19">
            <a:extLst>
              <a:ext uri="{FF2B5EF4-FFF2-40B4-BE49-F238E27FC236}">
                <a16:creationId xmlns:a16="http://schemas.microsoft.com/office/drawing/2014/main" id="{FE20B66E-A004-3D53-A3CD-6727E6F0125A}"/>
              </a:ext>
            </a:extLst>
          </p:cNvPr>
          <p:cNvCxnSpPr>
            <a:cxnSpLocks/>
          </p:cNvCxnSpPr>
          <p:nvPr/>
        </p:nvCxnSpPr>
        <p:spPr>
          <a:xfrm flipV="1">
            <a:off x="7464422" y="1075066"/>
            <a:ext cx="2244900" cy="8701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0220DA20-8C66-B92D-2A84-927C90E9EA38}"/>
              </a:ext>
            </a:extLst>
          </p:cNvPr>
          <p:cNvSpPr txBox="1"/>
          <p:nvPr/>
        </p:nvSpPr>
        <p:spPr>
          <a:xfrm>
            <a:off x="9656426" y="882476"/>
            <a:ext cx="1372492" cy="369332"/>
          </a:xfrm>
          <a:prstGeom prst="rect">
            <a:avLst/>
          </a:prstGeom>
          <a:noFill/>
        </p:spPr>
        <p:txBody>
          <a:bodyPr wrap="none" rtlCol="0">
            <a:spAutoFit/>
          </a:bodyPr>
          <a:lstStyle/>
          <a:p>
            <a:r>
              <a:rPr lang="fr-FR" dirty="0"/>
              <a:t>Durée estimé</a:t>
            </a:r>
          </a:p>
        </p:txBody>
      </p:sp>
      <p:cxnSp>
        <p:nvCxnSpPr>
          <p:cNvPr id="23" name="Connecteur droit avec flèche 22">
            <a:extLst>
              <a:ext uri="{FF2B5EF4-FFF2-40B4-BE49-F238E27FC236}">
                <a16:creationId xmlns:a16="http://schemas.microsoft.com/office/drawing/2014/main" id="{7441EBBD-BE9C-4EA6-DA89-F7F26E78F9F1}"/>
              </a:ext>
            </a:extLst>
          </p:cNvPr>
          <p:cNvCxnSpPr>
            <a:cxnSpLocks/>
          </p:cNvCxnSpPr>
          <p:nvPr/>
        </p:nvCxnSpPr>
        <p:spPr>
          <a:xfrm flipV="1">
            <a:off x="7458564" y="1744663"/>
            <a:ext cx="2250758" cy="4444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058811C4-5D8A-013C-5336-E1C63A6A5C18}"/>
              </a:ext>
            </a:extLst>
          </p:cNvPr>
          <p:cNvSpPr txBox="1"/>
          <p:nvPr/>
        </p:nvSpPr>
        <p:spPr>
          <a:xfrm>
            <a:off x="9709322" y="1538553"/>
            <a:ext cx="2166940" cy="369332"/>
          </a:xfrm>
          <a:prstGeom prst="rect">
            <a:avLst/>
          </a:prstGeom>
          <a:noFill/>
        </p:spPr>
        <p:txBody>
          <a:bodyPr wrap="none" rtlCol="0">
            <a:spAutoFit/>
          </a:bodyPr>
          <a:lstStyle/>
          <a:p>
            <a:r>
              <a:rPr lang="fr-FR" dirty="0"/>
              <a:t>Joindre une document</a:t>
            </a:r>
          </a:p>
        </p:txBody>
      </p:sp>
    </p:spTree>
    <p:extLst>
      <p:ext uri="{BB962C8B-B14F-4D97-AF65-F5344CB8AC3E}">
        <p14:creationId xmlns:p14="http://schemas.microsoft.com/office/powerpoint/2010/main" val="386060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6" name="Titre 1">
            <a:extLst>
              <a:ext uri="{FF2B5EF4-FFF2-40B4-BE49-F238E27FC236}">
                <a16:creationId xmlns:a16="http://schemas.microsoft.com/office/drawing/2014/main" id="{A67DD60B-086B-C584-8C14-5552A48B3598}"/>
              </a:ext>
            </a:extLst>
          </p:cNvPr>
          <p:cNvSpPr txBox="1">
            <a:spLocks/>
          </p:cNvSpPr>
          <p:nvPr/>
        </p:nvSpPr>
        <p:spPr>
          <a:xfrm>
            <a:off x="3227753" y="241876"/>
            <a:ext cx="6151139" cy="59702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fr-FR" sz="3200"/>
              <a:t>Présentation de la planification</a:t>
            </a:r>
            <a:endParaRPr lang="fr-FR" sz="3200" dirty="0"/>
          </a:p>
        </p:txBody>
      </p:sp>
      <p:sp>
        <p:nvSpPr>
          <p:cNvPr id="7" name="ZoneTexte 6">
            <a:extLst>
              <a:ext uri="{FF2B5EF4-FFF2-40B4-BE49-F238E27FC236}">
                <a16:creationId xmlns:a16="http://schemas.microsoft.com/office/drawing/2014/main" id="{D038E3D8-0C83-2DCF-ECED-490B3A4F152E}"/>
              </a:ext>
            </a:extLst>
          </p:cNvPr>
          <p:cNvSpPr txBox="1"/>
          <p:nvPr/>
        </p:nvSpPr>
        <p:spPr>
          <a:xfrm>
            <a:off x="4071876" y="1206828"/>
            <a:ext cx="3656770" cy="523220"/>
          </a:xfrm>
          <a:prstGeom prst="rect">
            <a:avLst/>
          </a:prstGeom>
          <a:noFill/>
        </p:spPr>
        <p:txBody>
          <a:bodyPr wrap="none" rtlCol="0">
            <a:spAutoFit/>
          </a:bodyPr>
          <a:lstStyle/>
          <a:p>
            <a:r>
              <a:rPr lang="fr-FR" sz="2800" dirty="0"/>
              <a:t>Présentation de l’équipe</a:t>
            </a:r>
          </a:p>
        </p:txBody>
      </p:sp>
      <p:sp>
        <p:nvSpPr>
          <p:cNvPr id="8" name="ZoneTexte 7">
            <a:extLst>
              <a:ext uri="{FF2B5EF4-FFF2-40B4-BE49-F238E27FC236}">
                <a16:creationId xmlns:a16="http://schemas.microsoft.com/office/drawing/2014/main" id="{53CFDBB1-D876-5A4D-55D8-F5A7D999DE17}"/>
              </a:ext>
            </a:extLst>
          </p:cNvPr>
          <p:cNvSpPr txBox="1"/>
          <p:nvPr/>
        </p:nvSpPr>
        <p:spPr>
          <a:xfrm>
            <a:off x="1252538" y="2250281"/>
            <a:ext cx="1397690" cy="646331"/>
          </a:xfrm>
          <a:prstGeom prst="rect">
            <a:avLst/>
          </a:prstGeom>
          <a:noFill/>
        </p:spPr>
        <p:txBody>
          <a:bodyPr wrap="none" rtlCol="0">
            <a:spAutoFit/>
          </a:bodyPr>
          <a:lstStyle/>
          <a:p>
            <a:pPr algn="ctr"/>
            <a:r>
              <a:rPr lang="fr-FR" dirty="0"/>
              <a:t>Dev Frontend</a:t>
            </a:r>
          </a:p>
          <a:p>
            <a:pPr algn="ctr"/>
            <a:r>
              <a:rPr lang="fr-FR" dirty="0"/>
              <a:t>Clara</a:t>
            </a:r>
          </a:p>
        </p:txBody>
      </p:sp>
      <p:sp>
        <p:nvSpPr>
          <p:cNvPr id="9" name="ZoneTexte 8">
            <a:extLst>
              <a:ext uri="{FF2B5EF4-FFF2-40B4-BE49-F238E27FC236}">
                <a16:creationId xmlns:a16="http://schemas.microsoft.com/office/drawing/2014/main" id="{B2E5E08A-08DD-AFC4-9E8D-45BF3789A172}"/>
              </a:ext>
            </a:extLst>
          </p:cNvPr>
          <p:cNvSpPr txBox="1"/>
          <p:nvPr/>
        </p:nvSpPr>
        <p:spPr>
          <a:xfrm>
            <a:off x="5210809" y="2185988"/>
            <a:ext cx="1378904" cy="646331"/>
          </a:xfrm>
          <a:prstGeom prst="rect">
            <a:avLst/>
          </a:prstGeom>
          <a:noFill/>
        </p:spPr>
        <p:txBody>
          <a:bodyPr wrap="none" rtlCol="0">
            <a:spAutoFit/>
          </a:bodyPr>
          <a:lstStyle/>
          <a:p>
            <a:pPr algn="ctr"/>
            <a:r>
              <a:rPr lang="fr-FR" dirty="0"/>
              <a:t>Dev Backend</a:t>
            </a:r>
          </a:p>
          <a:p>
            <a:pPr algn="ctr"/>
            <a:r>
              <a:rPr lang="fr-FR" dirty="0"/>
              <a:t>David</a:t>
            </a:r>
          </a:p>
        </p:txBody>
      </p:sp>
      <p:sp>
        <p:nvSpPr>
          <p:cNvPr id="12" name="ZoneTexte 11">
            <a:extLst>
              <a:ext uri="{FF2B5EF4-FFF2-40B4-BE49-F238E27FC236}">
                <a16:creationId xmlns:a16="http://schemas.microsoft.com/office/drawing/2014/main" id="{F0034984-71FF-CC05-8808-F3521D365544}"/>
              </a:ext>
            </a:extLst>
          </p:cNvPr>
          <p:cNvSpPr txBox="1"/>
          <p:nvPr/>
        </p:nvSpPr>
        <p:spPr>
          <a:xfrm>
            <a:off x="8860461" y="2185987"/>
            <a:ext cx="1538242" cy="646331"/>
          </a:xfrm>
          <a:prstGeom prst="rect">
            <a:avLst/>
          </a:prstGeom>
          <a:noFill/>
        </p:spPr>
        <p:txBody>
          <a:bodyPr wrap="none" rtlCol="0">
            <a:spAutoFit/>
          </a:bodyPr>
          <a:lstStyle/>
          <a:p>
            <a:pPr algn="ctr"/>
            <a:r>
              <a:rPr lang="fr-FR" dirty="0"/>
              <a:t>Chef de projet</a:t>
            </a:r>
          </a:p>
          <a:p>
            <a:pPr algn="ctr"/>
            <a:r>
              <a:rPr lang="fr-FR" dirty="0"/>
              <a:t>Jordan</a:t>
            </a:r>
          </a:p>
        </p:txBody>
      </p:sp>
      <p:pic>
        <p:nvPicPr>
          <p:cNvPr id="21" name="Image 20">
            <a:extLst>
              <a:ext uri="{FF2B5EF4-FFF2-40B4-BE49-F238E27FC236}">
                <a16:creationId xmlns:a16="http://schemas.microsoft.com/office/drawing/2014/main" id="{F16F468C-EC32-8707-FF60-A8E8C48383B5}"/>
              </a:ext>
            </a:extLst>
          </p:cNvPr>
          <p:cNvPicPr>
            <a:picLocks noChangeAspect="1"/>
          </p:cNvPicPr>
          <p:nvPr/>
        </p:nvPicPr>
        <p:blipFill rotWithShape="1">
          <a:blip r:embed="rId5"/>
          <a:srcRect l="670" t="606" r="-670" b="23879"/>
          <a:stretch/>
        </p:blipFill>
        <p:spPr>
          <a:xfrm>
            <a:off x="1158479" y="3144839"/>
            <a:ext cx="1743075" cy="1978025"/>
          </a:xfrm>
          <a:prstGeom prst="rect">
            <a:avLst/>
          </a:prstGeom>
        </p:spPr>
      </p:pic>
      <p:pic>
        <p:nvPicPr>
          <p:cNvPr id="26" name="Image 25">
            <a:extLst>
              <a:ext uri="{FF2B5EF4-FFF2-40B4-BE49-F238E27FC236}">
                <a16:creationId xmlns:a16="http://schemas.microsoft.com/office/drawing/2014/main" id="{CA9D9091-398A-9E64-8888-F403172EABF9}"/>
              </a:ext>
            </a:extLst>
          </p:cNvPr>
          <p:cNvPicPr>
            <a:picLocks noChangeAspect="1"/>
          </p:cNvPicPr>
          <p:nvPr/>
        </p:nvPicPr>
        <p:blipFill rotWithShape="1">
          <a:blip r:embed="rId6"/>
          <a:srcRect l="17094" r="14483" b="528"/>
          <a:stretch/>
        </p:blipFill>
        <p:spPr>
          <a:xfrm>
            <a:off x="4995705" y="3168234"/>
            <a:ext cx="1760539" cy="1991557"/>
          </a:xfrm>
          <a:prstGeom prst="rect">
            <a:avLst/>
          </a:prstGeom>
        </p:spPr>
      </p:pic>
      <p:pic>
        <p:nvPicPr>
          <p:cNvPr id="28" name="Image 27">
            <a:extLst>
              <a:ext uri="{FF2B5EF4-FFF2-40B4-BE49-F238E27FC236}">
                <a16:creationId xmlns:a16="http://schemas.microsoft.com/office/drawing/2014/main" id="{4DA9DDBB-1F58-20CD-2832-46ECA749A209}"/>
              </a:ext>
            </a:extLst>
          </p:cNvPr>
          <p:cNvPicPr>
            <a:picLocks noChangeAspect="1"/>
          </p:cNvPicPr>
          <p:nvPr/>
        </p:nvPicPr>
        <p:blipFill rotWithShape="1">
          <a:blip r:embed="rId7"/>
          <a:srcRect t="1436" b="1"/>
          <a:stretch/>
        </p:blipFill>
        <p:spPr>
          <a:xfrm>
            <a:off x="8989396" y="3181349"/>
            <a:ext cx="1280371" cy="1941515"/>
          </a:xfrm>
          <a:prstGeom prst="rect">
            <a:avLst/>
          </a:prstGeom>
        </p:spPr>
      </p:pic>
    </p:spTree>
    <p:extLst>
      <p:ext uri="{BB962C8B-B14F-4D97-AF65-F5344CB8AC3E}">
        <p14:creationId xmlns:p14="http://schemas.microsoft.com/office/powerpoint/2010/main" val="9782937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38_TF45165253" id="{BFAEBDC5-AC5D-412C-B5CF-7F181FBF9E2B}" vid="{C6695D68-4FDA-4E7A-B1F4-98717A0013A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Conception circuit</Template>
  <TotalTime>1232</TotalTime>
  <Words>1077</Words>
  <Application>Microsoft Office PowerPoint</Application>
  <PresentationFormat>Grand écran</PresentationFormat>
  <Paragraphs>148</Paragraphs>
  <Slides>15</Slides>
  <Notes>14</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15</vt:i4>
      </vt:variant>
    </vt:vector>
  </HeadingPairs>
  <TitlesOfParts>
    <vt:vector size="19" baseType="lpstr">
      <vt:lpstr>Arial</vt:lpstr>
      <vt:lpstr>Calibri</vt:lpstr>
      <vt:lpstr>Tw Cen MT</vt:lpstr>
      <vt:lpstr>Circuit</vt:lpstr>
      <vt:lpstr>Présentation de la planification</vt:lpstr>
      <vt:lpstr>Présentation PowerPoint</vt:lpstr>
      <vt:lpstr>Présentation PowerPoint</vt:lpstr>
      <vt:lpstr>Présentation PowerPoint</vt:lpstr>
      <vt:lpstr>Outil de planification</vt:lpstr>
      <vt:lpstr>Présentation PowerPoint</vt:lpstr>
      <vt:lpstr>Présentation de l’outil</vt:lpstr>
      <vt:lpstr>Présentation d’une tâche</vt:lpstr>
      <vt:lpstr>Présentation PowerPoint</vt:lpstr>
      <vt:lpstr>Présentation de la planification</vt:lpstr>
      <vt:lpstr>Présentation de la planification</vt:lpstr>
      <vt:lpstr>Présentation de la planification</vt:lpstr>
      <vt:lpstr>Présentation de la planification</vt:lpstr>
      <vt:lpstr>Présentation de la planification</vt:lpstr>
      <vt:lpstr>Présentation de la planification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de la planification</dc:title>
  <dc:creator>papi real</dc:creator>
  <cp:lastModifiedBy>papi real</cp:lastModifiedBy>
  <cp:revision>9</cp:revision>
  <dcterms:created xsi:type="dcterms:W3CDTF">2023-11-10T16:27:26Z</dcterms:created>
  <dcterms:modified xsi:type="dcterms:W3CDTF">2023-12-13T13:30:58Z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